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32" r:id="rId1"/>
  </p:sldMasterIdLst>
  <p:notesMasterIdLst>
    <p:notesMasterId r:id="rId31"/>
  </p:notesMasterIdLst>
  <p:sldIdLst>
    <p:sldId id="256" r:id="rId2"/>
    <p:sldId id="350" r:id="rId3"/>
    <p:sldId id="398" r:id="rId4"/>
    <p:sldId id="329" r:id="rId5"/>
    <p:sldId id="352" r:id="rId6"/>
    <p:sldId id="416" r:id="rId7"/>
    <p:sldId id="415" r:id="rId8"/>
    <p:sldId id="409" r:id="rId9"/>
    <p:sldId id="289" r:id="rId10"/>
    <p:sldId id="290" r:id="rId11"/>
    <p:sldId id="335" r:id="rId12"/>
    <p:sldId id="336" r:id="rId13"/>
    <p:sldId id="353" r:id="rId14"/>
    <p:sldId id="337" r:id="rId15"/>
    <p:sldId id="338" r:id="rId16"/>
    <p:sldId id="339" r:id="rId17"/>
    <p:sldId id="340" r:id="rId18"/>
    <p:sldId id="341" r:id="rId19"/>
    <p:sldId id="342" r:id="rId20"/>
    <p:sldId id="343" r:id="rId21"/>
    <p:sldId id="344" r:id="rId22"/>
    <p:sldId id="346" r:id="rId23"/>
    <p:sldId id="407" r:id="rId24"/>
    <p:sldId id="408" r:id="rId25"/>
    <p:sldId id="356" r:id="rId26"/>
    <p:sldId id="410" r:id="rId27"/>
    <p:sldId id="307" r:id="rId28"/>
    <p:sldId id="412" r:id="rId29"/>
    <p:sldId id="282"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47" autoAdjust="0"/>
    <p:restoredTop sz="94721"/>
  </p:normalViewPr>
  <p:slideViewPr>
    <p:cSldViewPr snapToGrid="0" snapToObjects="1">
      <p:cViewPr varScale="1">
        <p:scale>
          <a:sx n="62" d="100"/>
          <a:sy n="62" d="100"/>
        </p:scale>
        <p:origin x="1132"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3179E4-3586-4C72-A2B4-5616892E83FB}" type="doc">
      <dgm:prSet loTypeId="urn:microsoft.com/office/officeart/2005/8/layout/pyramid2" loCatId="pyramid" qsTypeId="urn:microsoft.com/office/officeart/2005/8/quickstyle/simple5" qsCatId="simple" csTypeId="urn:microsoft.com/office/officeart/2005/8/colors/colorful3" csCatId="colorful" phldr="1"/>
      <dgm:spPr/>
    </dgm:pt>
    <dgm:pt modelId="{58C04AAA-D9CC-40E5-B653-D08522587E2E}">
      <dgm:prSet phldrT="[Text]" custT="1"/>
      <dgm:spPr/>
      <dgm:t>
        <a:bodyPr/>
        <a:lstStyle/>
        <a:p>
          <a:r>
            <a:rPr lang="en-US" sz="900" b="1" dirty="0"/>
            <a:t>Tier 3: </a:t>
          </a:r>
        </a:p>
        <a:p>
          <a:r>
            <a:rPr lang="en-US" sz="900" dirty="0"/>
            <a:t>Child Protective Services</a:t>
          </a:r>
        </a:p>
        <a:p>
          <a:r>
            <a:rPr lang="en-US" sz="900" dirty="0"/>
            <a:t>Mandated reporting </a:t>
          </a:r>
        </a:p>
        <a:p>
          <a:r>
            <a:rPr lang="en-US" sz="900" dirty="0"/>
            <a:t>Coordination of services</a:t>
          </a:r>
        </a:p>
        <a:p>
          <a:r>
            <a:rPr lang="en-US" sz="900" dirty="0"/>
            <a:t>Releases of information in both directions</a:t>
          </a:r>
        </a:p>
        <a:p>
          <a:r>
            <a:rPr lang="en-US" sz="900" dirty="0"/>
            <a:t>Referral to community-based medical services</a:t>
          </a:r>
        </a:p>
        <a:p>
          <a:r>
            <a:rPr lang="en-US" sz="900" dirty="0"/>
            <a:t>Referral to community-based mental health services </a:t>
          </a:r>
        </a:p>
        <a:p>
          <a:endParaRPr lang="en-US" sz="600" dirty="0"/>
        </a:p>
      </dgm:t>
    </dgm:pt>
    <dgm:pt modelId="{CE32AA16-0C41-4A1F-8910-10053123D321}" type="parTrans" cxnId="{F5000352-14F7-4DA8-A76F-7D3B336A0BDB}">
      <dgm:prSet/>
      <dgm:spPr/>
      <dgm:t>
        <a:bodyPr/>
        <a:lstStyle/>
        <a:p>
          <a:endParaRPr lang="en-US"/>
        </a:p>
      </dgm:t>
    </dgm:pt>
    <dgm:pt modelId="{031F2B9E-542F-4F19-A458-02472493F483}" type="sibTrans" cxnId="{F5000352-14F7-4DA8-A76F-7D3B336A0BDB}">
      <dgm:prSet/>
      <dgm:spPr/>
      <dgm:t>
        <a:bodyPr/>
        <a:lstStyle/>
        <a:p>
          <a:endParaRPr lang="en-US"/>
        </a:p>
      </dgm:t>
    </dgm:pt>
    <dgm:pt modelId="{5B473793-7947-4FBE-A1CE-A6815FD14B25}">
      <dgm:prSet phldrT="[Text]" custT="1"/>
      <dgm:spPr/>
      <dgm:t>
        <a:bodyPr/>
        <a:lstStyle/>
        <a:p>
          <a:endParaRPr lang="en-US" sz="900" b="1" dirty="0"/>
        </a:p>
        <a:p>
          <a:r>
            <a:rPr lang="en-US" sz="900" b="1" dirty="0"/>
            <a:t>Tier 2:</a:t>
          </a:r>
        </a:p>
        <a:p>
          <a:r>
            <a:rPr lang="en-US" sz="900" b="0" dirty="0"/>
            <a:t>Individual counseling</a:t>
          </a:r>
        </a:p>
        <a:p>
          <a:r>
            <a:rPr lang="en-US" sz="900" dirty="0"/>
            <a:t>Group counseling</a:t>
          </a:r>
        </a:p>
        <a:p>
          <a:r>
            <a:rPr lang="en-US" sz="900" dirty="0"/>
            <a:t>'Deeper dives' with those who pop up on screenings</a:t>
          </a:r>
        </a:p>
        <a:p>
          <a:r>
            <a:rPr lang="en-US" sz="900" dirty="0"/>
            <a:t>Family support initiatives</a:t>
          </a:r>
        </a:p>
        <a:p>
          <a:r>
            <a:rPr lang="en-US" sz="900" dirty="0"/>
            <a:t>Gender Transition Plan Development</a:t>
          </a:r>
        </a:p>
        <a:p>
          <a:r>
            <a:rPr lang="en-US" sz="900" dirty="0"/>
            <a:t>Gender Support Plan development</a:t>
          </a:r>
        </a:p>
        <a:p>
          <a:r>
            <a:rPr lang="en-US" sz="900" dirty="0"/>
            <a:t>School climate 'booster shots'</a:t>
          </a:r>
        </a:p>
        <a:p>
          <a:endParaRPr lang="en-US" sz="900" dirty="0"/>
        </a:p>
      </dgm:t>
    </dgm:pt>
    <dgm:pt modelId="{4F08F172-1EAA-4F24-B415-86202EEA28C4}" type="parTrans" cxnId="{772BCAE3-5454-40D9-BF70-BD9A3A06FF2D}">
      <dgm:prSet/>
      <dgm:spPr/>
      <dgm:t>
        <a:bodyPr/>
        <a:lstStyle/>
        <a:p>
          <a:endParaRPr lang="en-US"/>
        </a:p>
      </dgm:t>
    </dgm:pt>
    <dgm:pt modelId="{14170516-9296-4463-9675-37F0A0771183}" type="sibTrans" cxnId="{772BCAE3-5454-40D9-BF70-BD9A3A06FF2D}">
      <dgm:prSet/>
      <dgm:spPr/>
      <dgm:t>
        <a:bodyPr/>
        <a:lstStyle/>
        <a:p>
          <a:endParaRPr lang="en-US"/>
        </a:p>
      </dgm:t>
    </dgm:pt>
    <dgm:pt modelId="{10CFBDE5-4B35-409D-9068-A774D09F40F8}">
      <dgm:prSet phldrT="[Text]" custT="1"/>
      <dgm:spPr/>
      <dgm:t>
        <a:bodyPr/>
        <a:lstStyle/>
        <a:p>
          <a:endParaRPr lang="en-US" sz="900" b="1" dirty="0"/>
        </a:p>
        <a:p>
          <a:r>
            <a:rPr lang="en-US" sz="900" b="1" dirty="0"/>
            <a:t>Tier 1</a:t>
          </a:r>
          <a:endParaRPr lang="en-US" sz="900" dirty="0"/>
        </a:p>
        <a:p>
          <a:r>
            <a:rPr lang="en-US" sz="900" dirty="0"/>
            <a:t>Access to mental health professionals and services</a:t>
          </a:r>
        </a:p>
        <a:p>
          <a:r>
            <a:rPr lang="en-US" sz="900" dirty="0"/>
            <a:t>Universal mental health education, depression and suicide awareness education, and screening</a:t>
          </a:r>
        </a:p>
        <a:p>
          <a:r>
            <a:rPr lang="en-US" sz="900" dirty="0"/>
            <a:t>Anti-bullying prevention and bystander education</a:t>
          </a:r>
        </a:p>
        <a:p>
          <a:r>
            <a:rPr lang="en-US" sz="900" dirty="0"/>
            <a:t>Access to curricular and instructional materials</a:t>
          </a:r>
        </a:p>
        <a:p>
          <a:r>
            <a:rPr lang="en-US" sz="900" dirty="0"/>
            <a:t>Access to gender-safe spaces</a:t>
          </a:r>
        </a:p>
        <a:p>
          <a:r>
            <a:rPr lang="en-US" sz="900" dirty="0"/>
            <a:t>Inclusive language</a:t>
          </a:r>
        </a:p>
        <a:p>
          <a:r>
            <a:rPr lang="en-US" sz="900" dirty="0"/>
            <a:t>Trauma-informed/trauma-sensitive schools</a:t>
          </a:r>
        </a:p>
        <a:p>
          <a:r>
            <a:rPr lang="en-US" sz="900" dirty="0"/>
            <a:t>Gatekeeper training</a:t>
          </a:r>
        </a:p>
        <a:p>
          <a:r>
            <a:rPr lang="en-US" sz="900" dirty="0"/>
            <a:t>Confidentiality and respect</a:t>
          </a:r>
        </a:p>
        <a:p>
          <a:r>
            <a:rPr lang="en-US" sz="900" dirty="0"/>
            <a:t>Policy development, revision, updates</a:t>
          </a:r>
        </a:p>
        <a:p>
          <a:r>
            <a:rPr lang="en-US" sz="900" dirty="0"/>
            <a:t>Establishment and maintenance of an overall positive school Climate </a:t>
          </a:r>
        </a:p>
        <a:p>
          <a:endParaRPr lang="en-US" sz="700" dirty="0"/>
        </a:p>
      </dgm:t>
    </dgm:pt>
    <dgm:pt modelId="{6C8A2916-8FEE-44D5-AE9E-3F35B5C71E2B}" type="parTrans" cxnId="{D9753FA1-BC08-4EED-A8BA-B48914F0F9F4}">
      <dgm:prSet/>
      <dgm:spPr/>
      <dgm:t>
        <a:bodyPr/>
        <a:lstStyle/>
        <a:p>
          <a:endParaRPr lang="en-US"/>
        </a:p>
      </dgm:t>
    </dgm:pt>
    <dgm:pt modelId="{28CC2A67-EAB7-4B46-9001-F0EE7C8D63BF}" type="sibTrans" cxnId="{D9753FA1-BC08-4EED-A8BA-B48914F0F9F4}">
      <dgm:prSet/>
      <dgm:spPr/>
      <dgm:t>
        <a:bodyPr/>
        <a:lstStyle/>
        <a:p>
          <a:endParaRPr lang="en-US"/>
        </a:p>
      </dgm:t>
    </dgm:pt>
    <dgm:pt modelId="{A5D3ECB4-85A8-416A-9B24-1975D3F61164}" type="pres">
      <dgm:prSet presAssocID="{BD3179E4-3586-4C72-A2B4-5616892E83FB}" presName="compositeShape" presStyleCnt="0">
        <dgm:presLayoutVars>
          <dgm:dir/>
          <dgm:resizeHandles/>
        </dgm:presLayoutVars>
      </dgm:prSet>
      <dgm:spPr/>
    </dgm:pt>
    <dgm:pt modelId="{C3E9494C-9DC6-4E2D-BA70-DB1C4F7BE534}" type="pres">
      <dgm:prSet presAssocID="{BD3179E4-3586-4C72-A2B4-5616892E83FB}" presName="pyramid" presStyleLbl="node1" presStyleIdx="0" presStyleCnt="1" custLinFactNeighborX="84" custLinFactNeighborY="-335"/>
      <dgm:spPr/>
    </dgm:pt>
    <dgm:pt modelId="{AB971200-C1B7-4082-B475-4E2FCC900031}" type="pres">
      <dgm:prSet presAssocID="{BD3179E4-3586-4C72-A2B4-5616892E83FB}" presName="theList" presStyleCnt="0"/>
      <dgm:spPr/>
    </dgm:pt>
    <dgm:pt modelId="{5F815D02-B0FC-4C6C-8410-011CCC2467A8}" type="pres">
      <dgm:prSet presAssocID="{58C04AAA-D9CC-40E5-B653-D08522587E2E}" presName="aNode" presStyleLbl="fgAcc1" presStyleIdx="0" presStyleCnt="3" custScaleX="122385" custScaleY="476837" custLinFactY="-127546" custLinFactNeighborX="18852" custLinFactNeighborY="-200000">
        <dgm:presLayoutVars>
          <dgm:bulletEnabled val="1"/>
        </dgm:presLayoutVars>
      </dgm:prSet>
      <dgm:spPr/>
    </dgm:pt>
    <dgm:pt modelId="{90C5AB4F-40FA-426E-B447-9B0C4C223F4A}" type="pres">
      <dgm:prSet presAssocID="{58C04AAA-D9CC-40E5-B653-D08522587E2E}" presName="aSpace" presStyleCnt="0"/>
      <dgm:spPr/>
    </dgm:pt>
    <dgm:pt modelId="{333CCAC2-A858-4E2B-8DDB-931C5522E0A4}" type="pres">
      <dgm:prSet presAssocID="{5B473793-7947-4FBE-A1CE-A6815FD14B25}" presName="aNode" presStyleLbl="fgAcc1" presStyleIdx="1" presStyleCnt="3" custScaleX="135860" custScaleY="575994" custLinFactNeighborX="12114" custLinFactNeighborY="4078">
        <dgm:presLayoutVars>
          <dgm:bulletEnabled val="1"/>
        </dgm:presLayoutVars>
      </dgm:prSet>
      <dgm:spPr/>
    </dgm:pt>
    <dgm:pt modelId="{7EE5BBEA-2C75-4DC8-BA0D-2F4AB7A623A1}" type="pres">
      <dgm:prSet presAssocID="{5B473793-7947-4FBE-A1CE-A6815FD14B25}" presName="aSpace" presStyleCnt="0"/>
      <dgm:spPr/>
    </dgm:pt>
    <dgm:pt modelId="{F9CD5769-8503-4054-8849-EDA30D64608F}" type="pres">
      <dgm:prSet presAssocID="{10CFBDE5-4B35-409D-9068-A774D09F40F8}" presName="aNode" presStyleLbl="fgAcc1" presStyleIdx="2" presStyleCnt="3" custScaleX="166414" custScaleY="738393" custLinFactY="176026" custLinFactNeighborX="-3163" custLinFactNeighborY="200000">
        <dgm:presLayoutVars>
          <dgm:bulletEnabled val="1"/>
        </dgm:presLayoutVars>
      </dgm:prSet>
      <dgm:spPr/>
    </dgm:pt>
    <dgm:pt modelId="{24F5CD1A-7B1A-4811-93CB-08B2A64F1D45}" type="pres">
      <dgm:prSet presAssocID="{10CFBDE5-4B35-409D-9068-A774D09F40F8}" presName="aSpace" presStyleCnt="0"/>
      <dgm:spPr/>
    </dgm:pt>
  </dgm:ptLst>
  <dgm:cxnLst>
    <dgm:cxn modelId="{88DB6566-ADF3-4012-85B1-D21E49C4AB9E}" type="presOf" srcId="{10CFBDE5-4B35-409D-9068-A774D09F40F8}" destId="{F9CD5769-8503-4054-8849-EDA30D64608F}" srcOrd="0" destOrd="0" presId="urn:microsoft.com/office/officeart/2005/8/layout/pyramid2"/>
    <dgm:cxn modelId="{F5000352-14F7-4DA8-A76F-7D3B336A0BDB}" srcId="{BD3179E4-3586-4C72-A2B4-5616892E83FB}" destId="{58C04AAA-D9CC-40E5-B653-D08522587E2E}" srcOrd="0" destOrd="0" parTransId="{CE32AA16-0C41-4A1F-8910-10053123D321}" sibTransId="{031F2B9E-542F-4F19-A458-02472493F483}"/>
    <dgm:cxn modelId="{2AD9E477-A72E-493F-A329-E80A80818EC9}" type="presOf" srcId="{5B473793-7947-4FBE-A1CE-A6815FD14B25}" destId="{333CCAC2-A858-4E2B-8DDB-931C5522E0A4}" srcOrd="0" destOrd="0" presId="urn:microsoft.com/office/officeart/2005/8/layout/pyramid2"/>
    <dgm:cxn modelId="{D9753FA1-BC08-4EED-A8BA-B48914F0F9F4}" srcId="{BD3179E4-3586-4C72-A2B4-5616892E83FB}" destId="{10CFBDE5-4B35-409D-9068-A774D09F40F8}" srcOrd="2" destOrd="0" parTransId="{6C8A2916-8FEE-44D5-AE9E-3F35B5C71E2B}" sibTransId="{28CC2A67-EAB7-4B46-9001-F0EE7C8D63BF}"/>
    <dgm:cxn modelId="{CA13ABD4-DB15-4928-91EF-E1BE83473D17}" type="presOf" srcId="{BD3179E4-3586-4C72-A2B4-5616892E83FB}" destId="{A5D3ECB4-85A8-416A-9B24-1975D3F61164}" srcOrd="0" destOrd="0" presId="urn:microsoft.com/office/officeart/2005/8/layout/pyramid2"/>
    <dgm:cxn modelId="{B3576BE1-90DD-4337-B641-1A334BDB277B}" type="presOf" srcId="{58C04AAA-D9CC-40E5-B653-D08522587E2E}" destId="{5F815D02-B0FC-4C6C-8410-011CCC2467A8}" srcOrd="0" destOrd="0" presId="urn:microsoft.com/office/officeart/2005/8/layout/pyramid2"/>
    <dgm:cxn modelId="{772BCAE3-5454-40D9-BF70-BD9A3A06FF2D}" srcId="{BD3179E4-3586-4C72-A2B4-5616892E83FB}" destId="{5B473793-7947-4FBE-A1CE-A6815FD14B25}" srcOrd="1" destOrd="0" parTransId="{4F08F172-1EAA-4F24-B415-86202EEA28C4}" sibTransId="{14170516-9296-4463-9675-37F0A0771183}"/>
    <dgm:cxn modelId="{7F1CCA85-044A-4608-AE16-CCDAD0A3B4FC}" type="presParOf" srcId="{A5D3ECB4-85A8-416A-9B24-1975D3F61164}" destId="{C3E9494C-9DC6-4E2D-BA70-DB1C4F7BE534}" srcOrd="0" destOrd="0" presId="urn:microsoft.com/office/officeart/2005/8/layout/pyramid2"/>
    <dgm:cxn modelId="{B22A1D9E-903E-4264-ABB7-20C7A2DFE2ED}" type="presParOf" srcId="{A5D3ECB4-85A8-416A-9B24-1975D3F61164}" destId="{AB971200-C1B7-4082-B475-4E2FCC900031}" srcOrd="1" destOrd="0" presId="urn:microsoft.com/office/officeart/2005/8/layout/pyramid2"/>
    <dgm:cxn modelId="{1CD4BCD1-FE04-46AF-98BE-3EFE1934F310}" type="presParOf" srcId="{AB971200-C1B7-4082-B475-4E2FCC900031}" destId="{5F815D02-B0FC-4C6C-8410-011CCC2467A8}" srcOrd="0" destOrd="0" presId="urn:microsoft.com/office/officeart/2005/8/layout/pyramid2"/>
    <dgm:cxn modelId="{CBE7FA95-E1E2-45CD-9F55-56070A65B385}" type="presParOf" srcId="{AB971200-C1B7-4082-B475-4E2FCC900031}" destId="{90C5AB4F-40FA-426E-B447-9B0C4C223F4A}" srcOrd="1" destOrd="0" presId="urn:microsoft.com/office/officeart/2005/8/layout/pyramid2"/>
    <dgm:cxn modelId="{17CA4971-79E7-442D-A45E-06F5A1B7A637}" type="presParOf" srcId="{AB971200-C1B7-4082-B475-4E2FCC900031}" destId="{333CCAC2-A858-4E2B-8DDB-931C5522E0A4}" srcOrd="2" destOrd="0" presId="urn:microsoft.com/office/officeart/2005/8/layout/pyramid2"/>
    <dgm:cxn modelId="{46374A7F-C509-4A49-B185-7DDCBFE84BFD}" type="presParOf" srcId="{AB971200-C1B7-4082-B475-4E2FCC900031}" destId="{7EE5BBEA-2C75-4DC8-BA0D-2F4AB7A623A1}" srcOrd="3" destOrd="0" presId="urn:microsoft.com/office/officeart/2005/8/layout/pyramid2"/>
    <dgm:cxn modelId="{3C2F2F52-4BFA-4C03-84D4-30A47F1D7721}" type="presParOf" srcId="{AB971200-C1B7-4082-B475-4E2FCC900031}" destId="{F9CD5769-8503-4054-8849-EDA30D64608F}" srcOrd="4" destOrd="0" presId="urn:microsoft.com/office/officeart/2005/8/layout/pyramid2"/>
    <dgm:cxn modelId="{4BBDEAA8-0463-47D1-A33C-E76CD3433049}" type="presParOf" srcId="{AB971200-C1B7-4082-B475-4E2FCC900031}" destId="{24F5CD1A-7B1A-4811-93CB-08B2A64F1D45}"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E9494C-9DC6-4E2D-BA70-DB1C4F7BE534}">
      <dsp:nvSpPr>
        <dsp:cNvPr id="0" name=""/>
        <dsp:cNvSpPr/>
      </dsp:nvSpPr>
      <dsp:spPr>
        <a:xfrm>
          <a:off x="-125194" y="0"/>
          <a:ext cx="6349042" cy="6349042"/>
        </a:xfrm>
        <a:prstGeom prst="triangl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accent3">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5F815D02-B0FC-4C6C-8410-011CCC2467A8}">
      <dsp:nvSpPr>
        <dsp:cNvPr id="0" name=""/>
        <dsp:cNvSpPr/>
      </dsp:nvSpPr>
      <dsp:spPr>
        <a:xfrm>
          <a:off x="3360076" y="214271"/>
          <a:ext cx="5050678" cy="1323034"/>
        </a:xfrm>
        <a:prstGeom prst="round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innerShdw blurRad="50800" dist="25400" dir="10800000">
            <a:srgbClr val="808080">
              <a:alpha val="75000"/>
            </a:srgbClr>
          </a:innerShdw>
        </a:effectLst>
      </dsp:spPr>
      <dsp:style>
        <a:lnRef idx="1">
          <a:scrgbClr r="0" g="0" b="0"/>
        </a:lnRef>
        <a:fillRef idx="1">
          <a:scrgbClr r="0" g="0" b="0"/>
        </a:fillRef>
        <a:effectRef idx="2">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b="1" kern="1200" dirty="0"/>
            <a:t>Tier 3: </a:t>
          </a:r>
        </a:p>
        <a:p>
          <a:pPr marL="0" lvl="0" indent="0" algn="ctr" defTabSz="400050">
            <a:lnSpc>
              <a:spcPct val="90000"/>
            </a:lnSpc>
            <a:spcBef>
              <a:spcPct val="0"/>
            </a:spcBef>
            <a:spcAft>
              <a:spcPct val="35000"/>
            </a:spcAft>
            <a:buNone/>
          </a:pPr>
          <a:r>
            <a:rPr lang="en-US" sz="900" kern="1200" dirty="0"/>
            <a:t>Child Protective Services</a:t>
          </a:r>
        </a:p>
        <a:p>
          <a:pPr marL="0" lvl="0" indent="0" algn="ctr" defTabSz="400050">
            <a:lnSpc>
              <a:spcPct val="90000"/>
            </a:lnSpc>
            <a:spcBef>
              <a:spcPct val="0"/>
            </a:spcBef>
            <a:spcAft>
              <a:spcPct val="35000"/>
            </a:spcAft>
            <a:buNone/>
          </a:pPr>
          <a:r>
            <a:rPr lang="en-US" sz="900" kern="1200" dirty="0"/>
            <a:t>Mandated reporting </a:t>
          </a:r>
        </a:p>
        <a:p>
          <a:pPr marL="0" lvl="0" indent="0" algn="ctr" defTabSz="400050">
            <a:lnSpc>
              <a:spcPct val="90000"/>
            </a:lnSpc>
            <a:spcBef>
              <a:spcPct val="0"/>
            </a:spcBef>
            <a:spcAft>
              <a:spcPct val="35000"/>
            </a:spcAft>
            <a:buNone/>
          </a:pPr>
          <a:r>
            <a:rPr lang="en-US" sz="900" kern="1200" dirty="0"/>
            <a:t>Coordination of services</a:t>
          </a:r>
        </a:p>
        <a:p>
          <a:pPr marL="0" lvl="0" indent="0" algn="ctr" defTabSz="400050">
            <a:lnSpc>
              <a:spcPct val="90000"/>
            </a:lnSpc>
            <a:spcBef>
              <a:spcPct val="0"/>
            </a:spcBef>
            <a:spcAft>
              <a:spcPct val="35000"/>
            </a:spcAft>
            <a:buNone/>
          </a:pPr>
          <a:r>
            <a:rPr lang="en-US" sz="900" kern="1200" dirty="0"/>
            <a:t>Releases of information in both directions</a:t>
          </a:r>
        </a:p>
        <a:p>
          <a:pPr marL="0" lvl="0" indent="0" algn="ctr" defTabSz="400050">
            <a:lnSpc>
              <a:spcPct val="90000"/>
            </a:lnSpc>
            <a:spcBef>
              <a:spcPct val="0"/>
            </a:spcBef>
            <a:spcAft>
              <a:spcPct val="35000"/>
            </a:spcAft>
            <a:buNone/>
          </a:pPr>
          <a:r>
            <a:rPr lang="en-US" sz="900" kern="1200" dirty="0"/>
            <a:t>Referral to community-based medical services</a:t>
          </a:r>
        </a:p>
        <a:p>
          <a:pPr marL="0" lvl="0" indent="0" algn="ctr" defTabSz="400050">
            <a:lnSpc>
              <a:spcPct val="90000"/>
            </a:lnSpc>
            <a:spcBef>
              <a:spcPct val="0"/>
            </a:spcBef>
            <a:spcAft>
              <a:spcPct val="35000"/>
            </a:spcAft>
            <a:buNone/>
          </a:pPr>
          <a:r>
            <a:rPr lang="en-US" sz="900" kern="1200" dirty="0"/>
            <a:t>Referral to community-based mental health services </a:t>
          </a:r>
        </a:p>
        <a:p>
          <a:pPr marL="0" lvl="0" indent="0" algn="ctr" defTabSz="400050">
            <a:lnSpc>
              <a:spcPct val="90000"/>
            </a:lnSpc>
            <a:spcBef>
              <a:spcPct val="0"/>
            </a:spcBef>
            <a:spcAft>
              <a:spcPct val="35000"/>
            </a:spcAft>
            <a:buNone/>
          </a:pPr>
          <a:endParaRPr lang="en-US" sz="600" kern="1200" dirty="0"/>
        </a:p>
      </dsp:txBody>
      <dsp:txXfrm>
        <a:off x="3424661" y="278856"/>
        <a:ext cx="4921508" cy="1193864"/>
      </dsp:txXfrm>
    </dsp:sp>
    <dsp:sp modelId="{333CCAC2-A858-4E2B-8DDB-931C5522E0A4}">
      <dsp:nvSpPr>
        <dsp:cNvPr id="0" name=""/>
        <dsp:cNvSpPr/>
      </dsp:nvSpPr>
      <dsp:spPr>
        <a:xfrm>
          <a:off x="2803974" y="1996658"/>
          <a:ext cx="5606775" cy="1598156"/>
        </a:xfrm>
        <a:prstGeom prst="roundRect">
          <a:avLst/>
        </a:prstGeom>
        <a:solidFill>
          <a:schemeClr val="lt1">
            <a:alpha val="90000"/>
            <a:hueOff val="0"/>
            <a:satOff val="0"/>
            <a:lumOff val="0"/>
            <a:alphaOff val="0"/>
          </a:schemeClr>
        </a:solidFill>
        <a:ln w="9525" cap="flat" cmpd="sng" algn="ctr">
          <a:solidFill>
            <a:schemeClr val="accent3">
              <a:hueOff val="-1699823"/>
              <a:satOff val="6247"/>
              <a:lumOff val="4609"/>
              <a:alphaOff val="0"/>
            </a:schemeClr>
          </a:solidFill>
          <a:prstDash val="solid"/>
        </a:ln>
        <a:effectLst>
          <a:innerShdw blurRad="50800" dist="25400" dir="10800000">
            <a:srgbClr val="808080">
              <a:alpha val="75000"/>
            </a:srgbClr>
          </a:innerShdw>
        </a:effectLst>
      </dsp:spPr>
      <dsp:style>
        <a:lnRef idx="1">
          <a:scrgbClr r="0" g="0" b="0"/>
        </a:lnRef>
        <a:fillRef idx="1">
          <a:scrgbClr r="0" g="0" b="0"/>
        </a:fillRef>
        <a:effectRef idx="2">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endParaRPr lang="en-US" sz="900" b="1" kern="1200" dirty="0"/>
        </a:p>
        <a:p>
          <a:pPr marL="0" lvl="0" indent="0" algn="ctr" defTabSz="400050">
            <a:lnSpc>
              <a:spcPct val="90000"/>
            </a:lnSpc>
            <a:spcBef>
              <a:spcPct val="0"/>
            </a:spcBef>
            <a:spcAft>
              <a:spcPct val="35000"/>
            </a:spcAft>
            <a:buNone/>
          </a:pPr>
          <a:r>
            <a:rPr lang="en-US" sz="900" b="1" kern="1200" dirty="0"/>
            <a:t>Tier 2:</a:t>
          </a:r>
        </a:p>
        <a:p>
          <a:pPr marL="0" lvl="0" indent="0" algn="ctr" defTabSz="400050">
            <a:lnSpc>
              <a:spcPct val="90000"/>
            </a:lnSpc>
            <a:spcBef>
              <a:spcPct val="0"/>
            </a:spcBef>
            <a:spcAft>
              <a:spcPct val="35000"/>
            </a:spcAft>
            <a:buNone/>
          </a:pPr>
          <a:r>
            <a:rPr lang="en-US" sz="900" b="0" kern="1200" dirty="0"/>
            <a:t>Individual counseling</a:t>
          </a:r>
        </a:p>
        <a:p>
          <a:pPr marL="0" lvl="0" indent="0" algn="ctr" defTabSz="400050">
            <a:lnSpc>
              <a:spcPct val="90000"/>
            </a:lnSpc>
            <a:spcBef>
              <a:spcPct val="0"/>
            </a:spcBef>
            <a:spcAft>
              <a:spcPct val="35000"/>
            </a:spcAft>
            <a:buNone/>
          </a:pPr>
          <a:r>
            <a:rPr lang="en-US" sz="900" kern="1200" dirty="0"/>
            <a:t>Group counseling</a:t>
          </a:r>
        </a:p>
        <a:p>
          <a:pPr marL="0" lvl="0" indent="0" algn="ctr" defTabSz="400050">
            <a:lnSpc>
              <a:spcPct val="90000"/>
            </a:lnSpc>
            <a:spcBef>
              <a:spcPct val="0"/>
            </a:spcBef>
            <a:spcAft>
              <a:spcPct val="35000"/>
            </a:spcAft>
            <a:buNone/>
          </a:pPr>
          <a:r>
            <a:rPr lang="en-US" sz="900" kern="1200" dirty="0"/>
            <a:t>'Deeper dives' with those who pop up on screenings</a:t>
          </a:r>
        </a:p>
        <a:p>
          <a:pPr marL="0" lvl="0" indent="0" algn="ctr" defTabSz="400050">
            <a:lnSpc>
              <a:spcPct val="90000"/>
            </a:lnSpc>
            <a:spcBef>
              <a:spcPct val="0"/>
            </a:spcBef>
            <a:spcAft>
              <a:spcPct val="35000"/>
            </a:spcAft>
            <a:buNone/>
          </a:pPr>
          <a:r>
            <a:rPr lang="en-US" sz="900" kern="1200" dirty="0"/>
            <a:t>Family support initiatives</a:t>
          </a:r>
        </a:p>
        <a:p>
          <a:pPr marL="0" lvl="0" indent="0" algn="ctr" defTabSz="400050">
            <a:lnSpc>
              <a:spcPct val="90000"/>
            </a:lnSpc>
            <a:spcBef>
              <a:spcPct val="0"/>
            </a:spcBef>
            <a:spcAft>
              <a:spcPct val="35000"/>
            </a:spcAft>
            <a:buNone/>
          </a:pPr>
          <a:r>
            <a:rPr lang="en-US" sz="900" kern="1200" dirty="0"/>
            <a:t>Gender Transition Plan Development</a:t>
          </a:r>
        </a:p>
        <a:p>
          <a:pPr marL="0" lvl="0" indent="0" algn="ctr" defTabSz="400050">
            <a:lnSpc>
              <a:spcPct val="90000"/>
            </a:lnSpc>
            <a:spcBef>
              <a:spcPct val="0"/>
            </a:spcBef>
            <a:spcAft>
              <a:spcPct val="35000"/>
            </a:spcAft>
            <a:buNone/>
          </a:pPr>
          <a:r>
            <a:rPr lang="en-US" sz="900" kern="1200" dirty="0"/>
            <a:t>Gender Support Plan development</a:t>
          </a:r>
        </a:p>
        <a:p>
          <a:pPr marL="0" lvl="0" indent="0" algn="ctr" defTabSz="400050">
            <a:lnSpc>
              <a:spcPct val="90000"/>
            </a:lnSpc>
            <a:spcBef>
              <a:spcPct val="0"/>
            </a:spcBef>
            <a:spcAft>
              <a:spcPct val="35000"/>
            </a:spcAft>
            <a:buNone/>
          </a:pPr>
          <a:r>
            <a:rPr lang="en-US" sz="900" kern="1200" dirty="0"/>
            <a:t>School climate 'booster shots'</a:t>
          </a:r>
        </a:p>
        <a:p>
          <a:pPr marL="0" lvl="0" indent="0" algn="ctr" defTabSz="400050">
            <a:lnSpc>
              <a:spcPct val="90000"/>
            </a:lnSpc>
            <a:spcBef>
              <a:spcPct val="0"/>
            </a:spcBef>
            <a:spcAft>
              <a:spcPct val="35000"/>
            </a:spcAft>
            <a:buNone/>
          </a:pPr>
          <a:endParaRPr lang="en-US" sz="900" kern="1200" dirty="0"/>
        </a:p>
      </dsp:txBody>
      <dsp:txXfrm>
        <a:off x="2881990" y="2074674"/>
        <a:ext cx="5450743" cy="1442124"/>
      </dsp:txXfrm>
    </dsp:sp>
    <dsp:sp modelId="{F9CD5769-8503-4054-8849-EDA30D64608F}">
      <dsp:nvSpPr>
        <dsp:cNvPr id="0" name=""/>
        <dsp:cNvSpPr/>
      </dsp:nvSpPr>
      <dsp:spPr>
        <a:xfrm>
          <a:off x="1543048" y="4185850"/>
          <a:ext cx="6867701" cy="2048749"/>
        </a:xfrm>
        <a:prstGeom prst="roundRect">
          <a:avLst/>
        </a:prstGeom>
        <a:solidFill>
          <a:schemeClr val="lt1">
            <a:alpha val="90000"/>
            <a:hueOff val="0"/>
            <a:satOff val="0"/>
            <a:lumOff val="0"/>
            <a:alphaOff val="0"/>
          </a:schemeClr>
        </a:solidFill>
        <a:ln w="9525" cap="flat" cmpd="sng" algn="ctr">
          <a:solidFill>
            <a:schemeClr val="accent3">
              <a:hueOff val="-3399647"/>
              <a:satOff val="12493"/>
              <a:lumOff val="9217"/>
              <a:alphaOff val="0"/>
            </a:schemeClr>
          </a:solidFill>
          <a:prstDash val="solid"/>
        </a:ln>
        <a:effectLst>
          <a:innerShdw blurRad="50800" dist="25400" dir="10800000">
            <a:srgbClr val="808080">
              <a:alpha val="75000"/>
            </a:srgbClr>
          </a:innerShdw>
        </a:effectLst>
      </dsp:spPr>
      <dsp:style>
        <a:lnRef idx="1">
          <a:scrgbClr r="0" g="0" b="0"/>
        </a:lnRef>
        <a:fillRef idx="1">
          <a:scrgbClr r="0" g="0" b="0"/>
        </a:fillRef>
        <a:effectRef idx="2">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endParaRPr lang="en-US" sz="900" b="1" kern="1200" dirty="0"/>
        </a:p>
        <a:p>
          <a:pPr marL="0" lvl="0" indent="0" algn="ctr" defTabSz="400050">
            <a:lnSpc>
              <a:spcPct val="90000"/>
            </a:lnSpc>
            <a:spcBef>
              <a:spcPct val="0"/>
            </a:spcBef>
            <a:spcAft>
              <a:spcPct val="35000"/>
            </a:spcAft>
            <a:buNone/>
          </a:pPr>
          <a:r>
            <a:rPr lang="en-US" sz="900" b="1" kern="1200" dirty="0"/>
            <a:t>Tier 1</a:t>
          </a:r>
          <a:endParaRPr lang="en-US" sz="900" kern="1200" dirty="0"/>
        </a:p>
        <a:p>
          <a:pPr marL="0" lvl="0" indent="0" algn="ctr" defTabSz="400050">
            <a:lnSpc>
              <a:spcPct val="90000"/>
            </a:lnSpc>
            <a:spcBef>
              <a:spcPct val="0"/>
            </a:spcBef>
            <a:spcAft>
              <a:spcPct val="35000"/>
            </a:spcAft>
            <a:buNone/>
          </a:pPr>
          <a:r>
            <a:rPr lang="en-US" sz="900" kern="1200" dirty="0"/>
            <a:t>Access to mental health professionals and services</a:t>
          </a:r>
        </a:p>
        <a:p>
          <a:pPr marL="0" lvl="0" indent="0" algn="ctr" defTabSz="400050">
            <a:lnSpc>
              <a:spcPct val="90000"/>
            </a:lnSpc>
            <a:spcBef>
              <a:spcPct val="0"/>
            </a:spcBef>
            <a:spcAft>
              <a:spcPct val="35000"/>
            </a:spcAft>
            <a:buNone/>
          </a:pPr>
          <a:r>
            <a:rPr lang="en-US" sz="900" kern="1200" dirty="0"/>
            <a:t>Universal mental health education, depression and suicide awareness education, and screening</a:t>
          </a:r>
        </a:p>
        <a:p>
          <a:pPr marL="0" lvl="0" indent="0" algn="ctr" defTabSz="400050">
            <a:lnSpc>
              <a:spcPct val="90000"/>
            </a:lnSpc>
            <a:spcBef>
              <a:spcPct val="0"/>
            </a:spcBef>
            <a:spcAft>
              <a:spcPct val="35000"/>
            </a:spcAft>
            <a:buNone/>
          </a:pPr>
          <a:r>
            <a:rPr lang="en-US" sz="900" kern="1200" dirty="0"/>
            <a:t>Anti-bullying prevention and bystander education</a:t>
          </a:r>
        </a:p>
        <a:p>
          <a:pPr marL="0" lvl="0" indent="0" algn="ctr" defTabSz="400050">
            <a:lnSpc>
              <a:spcPct val="90000"/>
            </a:lnSpc>
            <a:spcBef>
              <a:spcPct val="0"/>
            </a:spcBef>
            <a:spcAft>
              <a:spcPct val="35000"/>
            </a:spcAft>
            <a:buNone/>
          </a:pPr>
          <a:r>
            <a:rPr lang="en-US" sz="900" kern="1200" dirty="0"/>
            <a:t>Access to curricular and instructional materials</a:t>
          </a:r>
        </a:p>
        <a:p>
          <a:pPr marL="0" lvl="0" indent="0" algn="ctr" defTabSz="400050">
            <a:lnSpc>
              <a:spcPct val="90000"/>
            </a:lnSpc>
            <a:spcBef>
              <a:spcPct val="0"/>
            </a:spcBef>
            <a:spcAft>
              <a:spcPct val="35000"/>
            </a:spcAft>
            <a:buNone/>
          </a:pPr>
          <a:r>
            <a:rPr lang="en-US" sz="900" kern="1200" dirty="0"/>
            <a:t>Access to gender-safe spaces</a:t>
          </a:r>
        </a:p>
        <a:p>
          <a:pPr marL="0" lvl="0" indent="0" algn="ctr" defTabSz="400050">
            <a:lnSpc>
              <a:spcPct val="90000"/>
            </a:lnSpc>
            <a:spcBef>
              <a:spcPct val="0"/>
            </a:spcBef>
            <a:spcAft>
              <a:spcPct val="35000"/>
            </a:spcAft>
            <a:buNone/>
          </a:pPr>
          <a:r>
            <a:rPr lang="en-US" sz="900" kern="1200" dirty="0"/>
            <a:t>Inclusive language</a:t>
          </a:r>
        </a:p>
        <a:p>
          <a:pPr marL="0" lvl="0" indent="0" algn="ctr" defTabSz="400050">
            <a:lnSpc>
              <a:spcPct val="90000"/>
            </a:lnSpc>
            <a:spcBef>
              <a:spcPct val="0"/>
            </a:spcBef>
            <a:spcAft>
              <a:spcPct val="35000"/>
            </a:spcAft>
            <a:buNone/>
          </a:pPr>
          <a:r>
            <a:rPr lang="en-US" sz="900" kern="1200" dirty="0"/>
            <a:t>Trauma-informed/trauma-sensitive schools</a:t>
          </a:r>
        </a:p>
        <a:p>
          <a:pPr marL="0" lvl="0" indent="0" algn="ctr" defTabSz="400050">
            <a:lnSpc>
              <a:spcPct val="90000"/>
            </a:lnSpc>
            <a:spcBef>
              <a:spcPct val="0"/>
            </a:spcBef>
            <a:spcAft>
              <a:spcPct val="35000"/>
            </a:spcAft>
            <a:buNone/>
          </a:pPr>
          <a:r>
            <a:rPr lang="en-US" sz="900" kern="1200" dirty="0"/>
            <a:t>Gatekeeper training</a:t>
          </a:r>
        </a:p>
        <a:p>
          <a:pPr marL="0" lvl="0" indent="0" algn="ctr" defTabSz="400050">
            <a:lnSpc>
              <a:spcPct val="90000"/>
            </a:lnSpc>
            <a:spcBef>
              <a:spcPct val="0"/>
            </a:spcBef>
            <a:spcAft>
              <a:spcPct val="35000"/>
            </a:spcAft>
            <a:buNone/>
          </a:pPr>
          <a:r>
            <a:rPr lang="en-US" sz="900" kern="1200" dirty="0"/>
            <a:t>Confidentiality and respect</a:t>
          </a:r>
        </a:p>
        <a:p>
          <a:pPr marL="0" lvl="0" indent="0" algn="ctr" defTabSz="400050">
            <a:lnSpc>
              <a:spcPct val="90000"/>
            </a:lnSpc>
            <a:spcBef>
              <a:spcPct val="0"/>
            </a:spcBef>
            <a:spcAft>
              <a:spcPct val="35000"/>
            </a:spcAft>
            <a:buNone/>
          </a:pPr>
          <a:r>
            <a:rPr lang="en-US" sz="900" kern="1200" dirty="0"/>
            <a:t>Policy development, revision, updates</a:t>
          </a:r>
        </a:p>
        <a:p>
          <a:pPr marL="0" lvl="0" indent="0" algn="ctr" defTabSz="400050">
            <a:lnSpc>
              <a:spcPct val="90000"/>
            </a:lnSpc>
            <a:spcBef>
              <a:spcPct val="0"/>
            </a:spcBef>
            <a:spcAft>
              <a:spcPct val="35000"/>
            </a:spcAft>
            <a:buNone/>
          </a:pPr>
          <a:r>
            <a:rPr lang="en-US" sz="900" kern="1200" dirty="0"/>
            <a:t>Establishment and maintenance of an overall positive school Climate </a:t>
          </a:r>
        </a:p>
        <a:p>
          <a:pPr marL="0" lvl="0" indent="0" algn="ctr" defTabSz="400050">
            <a:lnSpc>
              <a:spcPct val="90000"/>
            </a:lnSpc>
            <a:spcBef>
              <a:spcPct val="0"/>
            </a:spcBef>
            <a:spcAft>
              <a:spcPct val="35000"/>
            </a:spcAft>
            <a:buNone/>
          </a:pPr>
          <a:endParaRPr lang="en-US" sz="700" kern="1200" dirty="0"/>
        </a:p>
      </dsp:txBody>
      <dsp:txXfrm>
        <a:off x="1643060" y="4285862"/>
        <a:ext cx="6667677" cy="1848725"/>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69D563-1FBB-D241-BF74-95AB3DD8BFEE}" type="datetimeFigureOut">
              <a:rPr lang="en-US" smtClean="0"/>
              <a:pPr/>
              <a:t>12/9/2023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2304A0-65FB-1D4E-AD71-C5383BE23228}" type="slidenum">
              <a:rPr lang="en-US" smtClean="0"/>
              <a:pPr/>
              <a:t>‹#›</a:t>
            </a:fld>
            <a:endParaRPr lang="en-US" dirty="0"/>
          </a:p>
        </p:txBody>
      </p:sp>
    </p:spTree>
    <p:extLst>
      <p:ext uri="{BB962C8B-B14F-4D97-AF65-F5344CB8AC3E}">
        <p14:creationId xmlns:p14="http://schemas.microsoft.com/office/powerpoint/2010/main" val="19440137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dirty="0"/>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fld id="{54AB02A5-4FE5-49D9-9E24-09F23B90C450}" type="datetimeFigureOut">
              <a:rPr lang="en-US" smtClean="0"/>
              <a:pPr/>
              <a:t>12/9/2023</a:t>
            </a:fld>
            <a:endParaRPr lang="en-US" dirty="0"/>
          </a:p>
        </p:txBody>
      </p:sp>
      <p:sp>
        <p:nvSpPr>
          <p:cNvPr id="5" name="Footer Placeholder 4"/>
          <p:cNvSpPr>
            <a:spLocks noGrp="1"/>
          </p:cNvSpPr>
          <p:nvPr>
            <p:ph type="ftr" sz="quarter" idx="11"/>
          </p:nvPr>
        </p:nvSpPr>
        <p:spPr/>
        <p:txBody>
          <a:bodyPr/>
          <a:lstStyle/>
          <a:p>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7AA85707-135A-E947-B37D-5640B2EDEAEA}" type="datetimeFigureOut">
              <a:rPr lang="en-US" smtClean="0"/>
              <a:pPr/>
              <a:t>12/9/2023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348CED-98DA-964F-A688-56279A90C4F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A85707-135A-E947-B37D-5640B2EDEAEA}" type="datetimeFigureOut">
              <a:rPr lang="en-US" smtClean="0"/>
              <a:pPr/>
              <a:t>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348CED-98DA-964F-A688-56279A90C4FD}"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7AA85707-135A-E947-B37D-5640B2EDEAEA}" type="datetimeFigureOut">
              <a:rPr lang="en-US" smtClean="0"/>
              <a:pPr/>
              <a:t>12/9/2023</a:t>
            </a:fld>
            <a:endParaRPr lang="en-US" dirty="0"/>
          </a:p>
        </p:txBody>
      </p:sp>
      <p:sp>
        <p:nvSpPr>
          <p:cNvPr id="6" name="Footer Placeholder 5"/>
          <p:cNvSpPr>
            <a:spLocks noGrp="1"/>
          </p:cNvSpPr>
          <p:nvPr>
            <p:ph type="ftr" sz="quarter" idx="11"/>
          </p:nvPr>
        </p:nvSpPr>
        <p:spPr>
          <a:xfrm>
            <a:off x="5867399" y="6288741"/>
            <a:ext cx="2675965" cy="365125"/>
          </a:xfrm>
        </p:spPr>
        <p:txBody>
          <a:bodyPr/>
          <a:lstStyle/>
          <a:p>
            <a:endParaRPr lang="en-US" dirty="0"/>
          </a:p>
        </p:txBody>
      </p:sp>
      <p:sp>
        <p:nvSpPr>
          <p:cNvPr id="7" name="Slide Number Placeholder 6"/>
          <p:cNvSpPr>
            <a:spLocks noGrp="1"/>
          </p:cNvSpPr>
          <p:nvPr>
            <p:ph type="sldNum" sz="quarter" idx="12"/>
          </p:nvPr>
        </p:nvSpPr>
        <p:spPr/>
        <p:txBody>
          <a:bodyPr/>
          <a:lstStyle/>
          <a:p>
            <a:fld id="{41348CED-98DA-964F-A688-56279A90C4FD}" type="slidenum">
              <a:rPr lang="en-US" smtClean="0"/>
              <a:pPr/>
              <a:t>‹#›</a:t>
            </a:fld>
            <a:endParaRPr lang="en-US" dirty="0"/>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7AA85707-135A-E947-B37D-5640B2EDEAEA}" type="datetimeFigureOut">
              <a:rPr lang="en-US" smtClean="0"/>
              <a:pPr/>
              <a:t>12/9/2023</a:t>
            </a:fld>
            <a:endParaRPr lang="en-US" dirty="0"/>
          </a:p>
        </p:txBody>
      </p:sp>
      <p:sp>
        <p:nvSpPr>
          <p:cNvPr id="6" name="Footer Placeholder 5"/>
          <p:cNvSpPr>
            <a:spLocks noGrp="1"/>
          </p:cNvSpPr>
          <p:nvPr>
            <p:ph type="ftr" sz="quarter" idx="11"/>
          </p:nvPr>
        </p:nvSpPr>
        <p:spPr>
          <a:xfrm>
            <a:off x="3325813" y="6288741"/>
            <a:ext cx="5217551" cy="365125"/>
          </a:xfrm>
        </p:spPr>
        <p:txBody>
          <a:bodyPr/>
          <a:lstStyle/>
          <a:p>
            <a:endParaRPr lang="en-US" dirty="0"/>
          </a:p>
        </p:txBody>
      </p:sp>
      <p:sp>
        <p:nvSpPr>
          <p:cNvPr id="7" name="Slide Number Placeholder 6"/>
          <p:cNvSpPr>
            <a:spLocks noGrp="1"/>
          </p:cNvSpPr>
          <p:nvPr>
            <p:ph type="sldNum" sz="quarter" idx="12"/>
          </p:nvPr>
        </p:nvSpPr>
        <p:spPr/>
        <p:txBody>
          <a:bodyPr/>
          <a:lstStyle/>
          <a:p>
            <a:fld id="{41348CED-98DA-964F-A688-56279A90C4FD}"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7AA85707-135A-E947-B37D-5640B2EDEAEA}" type="datetimeFigureOut">
              <a:rPr lang="en-US" smtClean="0"/>
              <a:pPr/>
              <a:t>12/9/2023</a:t>
            </a:fld>
            <a:endParaRPr lang="en-US" dirty="0"/>
          </a:p>
        </p:txBody>
      </p:sp>
      <p:sp>
        <p:nvSpPr>
          <p:cNvPr id="6" name="Footer Placeholder 5"/>
          <p:cNvSpPr>
            <a:spLocks noGrp="1"/>
          </p:cNvSpPr>
          <p:nvPr>
            <p:ph type="ftr" sz="quarter" idx="11"/>
          </p:nvPr>
        </p:nvSpPr>
        <p:spPr>
          <a:xfrm>
            <a:off x="3325813" y="6288741"/>
            <a:ext cx="5217551" cy="365125"/>
          </a:xfrm>
        </p:spPr>
        <p:txBody>
          <a:bodyPr/>
          <a:lstStyle/>
          <a:p>
            <a:endParaRPr lang="en-US" dirty="0"/>
          </a:p>
        </p:txBody>
      </p:sp>
      <p:sp>
        <p:nvSpPr>
          <p:cNvPr id="7" name="Slide Number Placeholder 6"/>
          <p:cNvSpPr>
            <a:spLocks noGrp="1"/>
          </p:cNvSpPr>
          <p:nvPr>
            <p:ph type="sldNum" sz="quarter" idx="12"/>
          </p:nvPr>
        </p:nvSpPr>
        <p:spPr/>
        <p:txBody>
          <a:bodyPr/>
          <a:lstStyle/>
          <a:p>
            <a:fld id="{41348CED-98DA-964F-A688-56279A90C4FD}"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AA85707-135A-E947-B37D-5640B2EDEAEA}" type="datetimeFigureOut">
              <a:rPr lang="en-US" smtClean="0"/>
              <a:pPr/>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348CED-98DA-964F-A688-56279A90C4FD}"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AA85707-135A-E947-B37D-5640B2EDEAEA}" type="datetimeFigureOut">
              <a:rPr lang="en-US" smtClean="0"/>
              <a:pPr/>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348CED-98DA-964F-A688-56279A90C4F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AA85707-135A-E947-B37D-5640B2EDEAEA}" type="datetimeFigureOut">
              <a:rPr lang="en-US" smtClean="0"/>
              <a:pPr/>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348CED-98DA-964F-A688-56279A90C4F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F416CD-67A3-4CF0-A210-F6AF31AC147F}" type="datetimeFigureOut">
              <a:rPr lang="en-US" smtClean="0"/>
              <a:pPr/>
              <a:t>12/9/2023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7AA85707-135A-E947-B37D-5640B2EDEAEA}" type="datetimeFigureOut">
              <a:rPr lang="en-US" smtClean="0"/>
              <a:pPr/>
              <a:t>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348CED-98DA-964F-A688-56279A90C4F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7AA85707-135A-E947-B37D-5640B2EDEAEA}" type="datetimeFigureOut">
              <a:rPr lang="en-US" smtClean="0"/>
              <a:pPr/>
              <a:t>12/9/2023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1348CED-98DA-964F-A688-56279A90C4FD}" type="slidenum">
              <a:rPr lang="en-US" smtClean="0"/>
              <a:pPr/>
              <a:t>‹#›</a:t>
            </a:fld>
            <a:endParaRPr lang="en-US" dirty="0"/>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7AA85707-135A-E947-B37D-5640B2EDEAEA}" type="datetimeFigureOut">
              <a:rPr lang="en-US" smtClean="0"/>
              <a:pPr/>
              <a:t>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348CED-98DA-964F-A688-56279A90C4FD}" type="slidenum">
              <a:rPr lang="en-US" smtClean="0"/>
              <a:pPr/>
              <a:t>‹#›</a:t>
            </a:fld>
            <a:endParaRPr lang="en-US" dirty="0"/>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7AA85707-135A-E947-B37D-5640B2EDEAEA}" type="datetimeFigureOut">
              <a:rPr lang="en-US" smtClean="0"/>
              <a:pPr/>
              <a:t>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348CED-98DA-964F-A688-56279A90C4FD}" type="slidenum">
              <a:rPr lang="en-US" smtClean="0"/>
              <a:pPr/>
              <a:t>‹#›</a:t>
            </a:fld>
            <a:endParaRPr lang="en-US" dirty="0"/>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7AA85707-135A-E947-B37D-5640B2EDEAEA}" type="datetimeFigureOut">
              <a:rPr lang="en-US" smtClean="0"/>
              <a:pPr/>
              <a:t>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348CED-98DA-964F-A688-56279A90C4FD}" type="slidenum">
              <a:rPr lang="en-US" smtClean="0"/>
              <a:pPr/>
              <a:t>‹#›</a:t>
            </a:fld>
            <a:endParaRPr lang="en-US" dirty="0"/>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7AA85707-135A-E947-B37D-5640B2EDEAEA}" type="datetimeFigureOut">
              <a:rPr lang="en-US" smtClean="0"/>
              <a:pPr/>
              <a:t>12/9/2023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348CED-98DA-964F-A688-56279A90C4F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7AA85707-135A-E947-B37D-5640B2EDEAEA}" type="datetimeFigureOut">
              <a:rPr lang="en-US" smtClean="0"/>
              <a:pPr/>
              <a:t>12/9/2023</a:t>
            </a:fld>
            <a:endParaRPr lang="en-US" dirty="0"/>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41348CED-98DA-964F-A688-56279A90C4F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333" r:id="rId1"/>
    <p:sldLayoutId id="2147484334" r:id="rId2"/>
    <p:sldLayoutId id="2147484335" r:id="rId3"/>
    <p:sldLayoutId id="2147484336" r:id="rId4"/>
    <p:sldLayoutId id="2147484337" r:id="rId5"/>
    <p:sldLayoutId id="2147484338" r:id="rId6"/>
    <p:sldLayoutId id="2147484339" r:id="rId7"/>
    <p:sldLayoutId id="2147484340" r:id="rId8"/>
    <p:sldLayoutId id="2147484341" r:id="rId9"/>
    <p:sldLayoutId id="2147484342" r:id="rId10"/>
    <p:sldLayoutId id="2147484343" r:id="rId11"/>
    <p:sldLayoutId id="2147484344" r:id="rId12"/>
    <p:sldLayoutId id="2147484345" r:id="rId13"/>
    <p:sldLayoutId id="2147484346" r:id="rId14"/>
    <p:sldLayoutId id="2147484347" r:id="rId15"/>
    <p:sldLayoutId id="2147484348"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glsen.org/research/2021-national-school-climate-survey?ceid=332361&amp;emci=6109239d-494e-ed11-819c-002248258e08&amp;emdi=7fe11e97-e04e-ed11-819c-002248258e08&amp;ms=NSCS_202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glsen.org/research/2021-national-school-climate-survey?ceid=332361&amp;emci=6109239d-494e-ed11-819c-002248258e08&amp;emdi=7fe11e97-e04e-ed11-819c-002248258e08&amp;ms=NSCS_202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glsen.org/research/2021-national-school-climate-survey?ceid=332361&amp;emci=6109239d-494e-ed11-819c-002248258e08&amp;emdi=7fe11e97-e04e-ed11-819c-002248258e08&amp;ms=NSCS_202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glsen.org/research/2021-national-school-climate-survey?ceid=332361&amp;emci=6109239d-494e-ed11-819c-002248258e08&amp;emdi=7fe11e97-e04e-ed11-819c-002248258e08&amp;ms=NSCS_202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glsen.org/research/2021-national-school-climate-survey?ceid=332361&amp;emci=6109239d-494e-ed11-819c-002248258e08&amp;emdi=7fe11e97-e04e-ed11-819c-002248258e08&amp;ms=NSCS_202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glsen.org/research/2021-national-school-climate-survey?ceid=332361&amp;emci=6109239d-494e-ed11-819c-002248258e08&amp;emdi=7fe11e97-e04e-ed11-819c-002248258e08&amp;ms=NSCS_202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www.glsen.org/research/2021-national-school-climate-survey?ceid=332361&amp;emci=6109239d-494e-ed11-819c-002248258e08&amp;emdi=7fe11e97-e04e-ed11-819c-002248258e08&amp;ms=NSCS_202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glsen.org/research/2021-national-school-climate-survey?ceid=332361&amp;emci=6109239d-494e-ed11-819c-002248258e08&amp;emdi=7fe11e97-e04e-ed11-819c-002248258e08&amp;ms=NSCS_202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glsen.org/sites/default/files/NSCS_ExecSumm_2013_DESIGN_FINAL.pdf"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www.cnn.com/videos/us/2015/03/17/digital-shorts-parenting-transgender-child-orig.cnn?sr=fbdwtransp"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hyperlink" Target="https://www.youtube.com/watch?v=niBM3Ii662U"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8" Type="http://schemas.openxmlformats.org/officeDocument/2006/relationships/hyperlink" Target="http://www.imatyfa.org/" TargetMode="External"/><Relationship Id="rId3" Type="http://schemas.openxmlformats.org/officeDocument/2006/relationships/hyperlink" Target="http://www.glsen.org/" TargetMode="External"/><Relationship Id="rId7" Type="http://schemas.openxmlformats.org/officeDocument/2006/relationships/hyperlink" Target="http://www.gaycenter.org/gip/transbasics/whatistrans" TargetMode="External"/><Relationship Id="rId2" Type="http://schemas.openxmlformats.org/officeDocument/2006/relationships/hyperlink" Target="http://www.nasponline.org/" TargetMode="External"/><Relationship Id="rId1" Type="http://schemas.openxmlformats.org/officeDocument/2006/relationships/slideLayout" Target="../slideLayouts/slideLayout1.xml"/><Relationship Id="rId6" Type="http://schemas.openxmlformats.org/officeDocument/2006/relationships/hyperlink" Target="http://www.welcomingschools.org/" TargetMode="External"/><Relationship Id="rId11" Type="http://schemas.openxmlformats.org/officeDocument/2006/relationships/hyperlink" Target="http://www.glsen.org/sites/default/files/NSCS_ExecSumm_2013_DESIGN_FINAL.pdf" TargetMode="External"/><Relationship Id="rId5" Type="http://schemas.openxmlformats.org/officeDocument/2006/relationships/hyperlink" Target="transactiveonline.org" TargetMode="External"/><Relationship Id="rId10" Type="http://schemas.openxmlformats.org/officeDocument/2006/relationships/hyperlink" Target="http://community.pflag.org/page.aspx?pid=194" TargetMode="External"/><Relationship Id="rId4" Type="http://schemas.openxmlformats.org/officeDocument/2006/relationships/hyperlink" Target="http://transparenthood.net/" TargetMode="External"/><Relationship Id="rId9" Type="http://schemas.openxmlformats.org/officeDocument/2006/relationships/hyperlink" Target="http://www.trans-health.org/"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mailto:Todd.savage@uwrf.edu" TargetMode="External"/><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hyperlink" Target="mailto:Leslie@transparenthood.net"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nea.org/tools/30420.ht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nassp.org/who-we-are/board-of-directors/position-statements/transgender-students?SSO=true" TargetMode="External"/><Relationship Id="rId2" Type="http://schemas.openxmlformats.org/officeDocument/2006/relationships/hyperlink" Target="https://www.naesp.org/communicator-may-2016/new-resource-supporting-transgender-stude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acrobat.adobe.com/link/review?uri=urn:aaid:scds:US:6d27dac6-3b44-3197-9122-71f868e9c14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nam12.safelinks.protection.outlook.com/?url=https%3A%2F%2Faab82939-3e7b-497d-8f30-a85373757e29.filesusr.com%2Fugd%2F486e55_0e50835ced634548ae875ef5983742a9.pdf&amp;data=04%7C01%7Ctodd.savage%40uwrf.edu%7C4b00b2d9f4e441c29da708d9aebfab0b%7Cdbdf23c73f3a4bbeae76d7310a527fd8%7C1%7C0%7C637732961548376891%7CUnknown%7CTWFpbGZsb3d8eyJWIjoiMC4wLjAwMDAiLCJQIjoiV2luMzIiLCJBTiI6Ik1haWwiLCJXVCI6Mn0%3D%7C3000&amp;sdata=QIRUvQIUuwA%2FW1fb8wjlr0nPQFGkGXUkQ8Wyc%2FpfhaE%3D&amp;reserved=0" TargetMode="External"/><Relationship Id="rId2" Type="http://schemas.openxmlformats.org/officeDocument/2006/relationships/hyperlink" Target="asca:%20The%20School%20Counselor%20and%20Transgender/Gender-nonconforming%20Youth" TargetMode="External"/><Relationship Id="rId1" Type="http://schemas.openxmlformats.org/officeDocument/2006/relationships/slideLayout" Target="../slideLayouts/slideLayout8.xml"/><Relationship Id="rId4" Type="http://schemas.openxmlformats.org/officeDocument/2006/relationships/hyperlink" Target="https://nam12.safelinks.protection.outlook.com/?url=https%3A%2F%2Fwww.nasn.org%2Fadvocacy%2Fprofessional-practice-documents%2Fposition-statements%2Fps-lgbtq&amp;data=04%7C01%7Ctodd.savage%40uwrf.edu%7C4b00b2d9f4e441c29da708d9aebfab0b%7Cdbdf23c73f3a4bbeae76d7310a527fd8%7C1%7C0%7C637732961548386881%7CUnknown%7CTWFpbGZsb3d8eyJWIjoiMC4wLjAwMDAiLCJQIjoiV2luMzIiLCJBTiI6Ik1haWwiLCJXVCI6Mn0%3D%7C3000&amp;sdata=23b1AKECr2ns2Hz7%2BhQCcqglBaft%2BmFGeorgTW%2BrEUg%3D&amp;reserved=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4270" y="2492375"/>
            <a:ext cx="7078679" cy="1470025"/>
          </a:xfrm>
        </p:spPr>
        <p:txBody>
          <a:bodyPr>
            <a:normAutofit fontScale="90000"/>
          </a:bodyPr>
          <a:lstStyle/>
          <a:p>
            <a:r>
              <a:rPr lang="en-US" dirty="0"/>
              <a:t>Understanding and Supporting Gender Diverse Students</a:t>
            </a:r>
            <a:br>
              <a:rPr lang="en-US" dirty="0"/>
            </a:br>
            <a:endParaRPr lang="en-US" dirty="0"/>
          </a:p>
        </p:txBody>
      </p:sp>
      <p:sp>
        <p:nvSpPr>
          <p:cNvPr id="3" name="Subtitle 2"/>
          <p:cNvSpPr>
            <a:spLocks noGrp="1"/>
          </p:cNvSpPr>
          <p:nvPr>
            <p:ph type="subTitle" idx="1"/>
          </p:nvPr>
        </p:nvSpPr>
        <p:spPr>
          <a:xfrm>
            <a:off x="936248" y="3713999"/>
            <a:ext cx="7436975" cy="2236471"/>
          </a:xfrm>
        </p:spPr>
        <p:txBody>
          <a:bodyPr>
            <a:normAutofit/>
          </a:bodyPr>
          <a:lstStyle/>
          <a:p>
            <a:pPr>
              <a:spcBef>
                <a:spcPts val="0"/>
              </a:spcBef>
            </a:pPr>
            <a:r>
              <a:rPr lang="en-US" sz="1400" dirty="0">
                <a:solidFill>
                  <a:schemeClr val="accent1">
                    <a:lumMod val="20000"/>
                    <a:lumOff val="80000"/>
                  </a:schemeClr>
                </a:solidFill>
              </a:rPr>
              <a:t>Todd A. Savage, Ph.D., NCSP</a:t>
            </a:r>
          </a:p>
          <a:p>
            <a:pPr>
              <a:spcBef>
                <a:spcPts val="0"/>
              </a:spcBef>
            </a:pPr>
            <a:r>
              <a:rPr lang="en-US" sz="1400" dirty="0">
                <a:solidFill>
                  <a:schemeClr val="accent1">
                    <a:lumMod val="20000"/>
                    <a:lumOff val="80000"/>
                  </a:schemeClr>
                </a:solidFill>
              </a:rPr>
              <a:t>Professor, University of Wisconsin-River Falls</a:t>
            </a:r>
          </a:p>
          <a:p>
            <a:pPr>
              <a:spcBef>
                <a:spcPts val="0"/>
              </a:spcBef>
            </a:pPr>
            <a:r>
              <a:rPr lang="en-US" sz="1400" dirty="0">
                <a:solidFill>
                  <a:schemeClr val="accent1">
                    <a:lumMod val="20000"/>
                    <a:lumOff val="80000"/>
                  </a:schemeClr>
                </a:solidFill>
              </a:rPr>
              <a:t>Pronouns: He/Him/His</a:t>
            </a:r>
          </a:p>
          <a:p>
            <a:pPr>
              <a:lnSpc>
                <a:spcPct val="110000"/>
              </a:lnSpc>
              <a:spcBef>
                <a:spcPts val="0"/>
              </a:spcBef>
            </a:pPr>
            <a:endParaRPr lang="en-US" sz="1400" dirty="0">
              <a:solidFill>
                <a:schemeClr val="bg2">
                  <a:lumMod val="40000"/>
                  <a:lumOff val="60000"/>
                </a:schemeClr>
              </a:solidFill>
            </a:endParaRPr>
          </a:p>
          <a:p>
            <a:pPr>
              <a:lnSpc>
                <a:spcPct val="110000"/>
              </a:lnSpc>
              <a:spcBef>
                <a:spcPts val="0"/>
              </a:spcBef>
            </a:pPr>
            <a:r>
              <a:rPr lang="en-US" sz="1400" dirty="0">
                <a:solidFill>
                  <a:schemeClr val="bg2">
                    <a:lumMod val="40000"/>
                    <a:lumOff val="60000"/>
                  </a:schemeClr>
                </a:solidFill>
              </a:rPr>
              <a:t>Virtual Professional Development Series</a:t>
            </a:r>
          </a:p>
          <a:p>
            <a:pPr>
              <a:lnSpc>
                <a:spcPct val="110000"/>
              </a:lnSpc>
              <a:spcBef>
                <a:spcPts val="0"/>
              </a:spcBef>
            </a:pPr>
            <a:r>
              <a:rPr lang="en-US" sz="1400" dirty="0">
                <a:solidFill>
                  <a:schemeClr val="bg2">
                    <a:lumMod val="40000"/>
                    <a:lumOff val="60000"/>
                  </a:schemeClr>
                </a:solidFill>
              </a:rPr>
              <a:t>New Jersey Association of School Psychologists  </a:t>
            </a:r>
            <a:r>
              <a:rPr lang="en-US" sz="1400" dirty="0">
                <a:solidFill>
                  <a:schemeClr val="accent1">
                    <a:lumMod val="20000"/>
                    <a:lumOff val="80000"/>
                  </a:schemeClr>
                </a:solidFill>
              </a:rPr>
              <a:t>  </a:t>
            </a:r>
          </a:p>
          <a:p>
            <a:pPr>
              <a:lnSpc>
                <a:spcPct val="110000"/>
              </a:lnSpc>
              <a:spcBef>
                <a:spcPts val="0"/>
              </a:spcBef>
            </a:pPr>
            <a:r>
              <a:rPr lang="en-US" sz="1400" dirty="0">
                <a:solidFill>
                  <a:schemeClr val="accent1">
                    <a:lumMod val="20000"/>
                    <a:lumOff val="80000"/>
                  </a:schemeClr>
                </a:solidFill>
              </a:rPr>
              <a:t>December 15, 2023</a:t>
            </a:r>
          </a:p>
        </p:txBody>
      </p:sp>
      <p:pic>
        <p:nvPicPr>
          <p:cNvPr id="5" name="Picture 4" descr="TransP.png"/>
          <p:cNvPicPr>
            <a:picLocks noChangeAspect="1"/>
          </p:cNvPicPr>
          <p:nvPr/>
        </p:nvPicPr>
        <p:blipFill>
          <a:blip r:embed="rId2"/>
          <a:stretch>
            <a:fillRect/>
          </a:stretch>
        </p:blipFill>
        <p:spPr>
          <a:xfrm>
            <a:off x="160653" y="5050461"/>
            <a:ext cx="3127022" cy="164433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6770" y="327912"/>
            <a:ext cx="8785184" cy="1500890"/>
          </a:xfrm>
        </p:spPr>
        <p:txBody>
          <a:bodyPr>
            <a:normAutofit/>
          </a:bodyPr>
          <a:lstStyle/>
          <a:p>
            <a:pPr algn="ctr"/>
            <a:r>
              <a:rPr lang="en-US" sz="3600" dirty="0"/>
              <a:t>Definitions</a:t>
            </a:r>
            <a:r>
              <a:rPr lang="en-US" dirty="0"/>
              <a:t> </a:t>
            </a:r>
            <a:r>
              <a:rPr lang="en-US" sz="2000" dirty="0"/>
              <a:t>(continued)</a:t>
            </a:r>
            <a:br>
              <a:rPr lang="en-US" sz="2000" dirty="0"/>
            </a:br>
            <a:br>
              <a:rPr lang="en-US" sz="2000" dirty="0"/>
            </a:br>
            <a:endParaRPr lang="en-US" sz="2000" dirty="0"/>
          </a:p>
        </p:txBody>
      </p:sp>
      <p:sp>
        <p:nvSpPr>
          <p:cNvPr id="8" name="Rectangle 7"/>
          <p:cNvSpPr/>
          <p:nvPr/>
        </p:nvSpPr>
        <p:spPr>
          <a:xfrm>
            <a:off x="1481560" y="1227369"/>
            <a:ext cx="7199453" cy="4413516"/>
          </a:xfrm>
          <a:prstGeom prst="rect">
            <a:avLst/>
          </a:prstGeom>
        </p:spPr>
        <p:txBody>
          <a:bodyPr wrap="square">
            <a:spAutoFit/>
          </a:bodyPr>
          <a:lstStyle/>
          <a:p>
            <a:pPr>
              <a:lnSpc>
                <a:spcPct val="120000"/>
              </a:lnSpc>
            </a:pPr>
            <a:r>
              <a:rPr lang="en-US" dirty="0">
                <a:solidFill>
                  <a:schemeClr val="bg1"/>
                </a:solidFill>
              </a:rPr>
              <a:t>Cisgender</a:t>
            </a:r>
          </a:p>
          <a:p>
            <a:pPr lvl="1">
              <a:lnSpc>
                <a:spcPct val="120000"/>
              </a:lnSpc>
            </a:pPr>
            <a:r>
              <a:rPr lang="en-US" dirty="0">
                <a:solidFill>
                  <a:schemeClr val="bg1"/>
                </a:solidFill>
              </a:rPr>
              <a:t>Gender identity matches the sex and gender one was assigned at birth</a:t>
            </a:r>
          </a:p>
          <a:p>
            <a:pPr lvl="1">
              <a:lnSpc>
                <a:spcPct val="120000"/>
              </a:lnSpc>
            </a:pPr>
            <a:endParaRPr lang="en-US" dirty="0">
              <a:solidFill>
                <a:schemeClr val="bg1"/>
              </a:solidFill>
            </a:endParaRPr>
          </a:p>
          <a:p>
            <a:pPr>
              <a:lnSpc>
                <a:spcPct val="120000"/>
              </a:lnSpc>
            </a:pPr>
            <a:r>
              <a:rPr lang="en-US" dirty="0">
                <a:solidFill>
                  <a:schemeClr val="bg1"/>
                </a:solidFill>
              </a:rPr>
              <a:t>Transgender</a:t>
            </a:r>
          </a:p>
          <a:p>
            <a:pPr lvl="1">
              <a:lnSpc>
                <a:spcPct val="120000"/>
              </a:lnSpc>
            </a:pPr>
            <a:r>
              <a:rPr lang="en-US" dirty="0">
                <a:solidFill>
                  <a:schemeClr val="bg1"/>
                </a:solidFill>
              </a:rPr>
              <a:t>Gender identity does not match the sex and gender one was assigned at birth</a:t>
            </a:r>
          </a:p>
          <a:p>
            <a:pPr lvl="1">
              <a:lnSpc>
                <a:spcPct val="120000"/>
              </a:lnSpc>
            </a:pPr>
            <a:r>
              <a:rPr lang="en-US" dirty="0">
                <a:solidFill>
                  <a:schemeClr val="bg1"/>
                </a:solidFill>
              </a:rPr>
              <a:t>Consistent, persistent, insistent</a:t>
            </a:r>
          </a:p>
          <a:p>
            <a:pPr lvl="1">
              <a:lnSpc>
                <a:spcPct val="120000"/>
              </a:lnSpc>
            </a:pPr>
            <a:endParaRPr lang="en-US" dirty="0">
              <a:solidFill>
                <a:schemeClr val="bg1"/>
              </a:solidFill>
            </a:endParaRPr>
          </a:p>
          <a:p>
            <a:pPr>
              <a:lnSpc>
                <a:spcPct val="120000"/>
              </a:lnSpc>
            </a:pPr>
            <a:r>
              <a:rPr lang="en-US" dirty="0">
                <a:solidFill>
                  <a:schemeClr val="bg1"/>
                </a:solidFill>
              </a:rPr>
              <a:t>Gender Diverse</a:t>
            </a:r>
          </a:p>
          <a:p>
            <a:pPr lvl="1">
              <a:lnSpc>
                <a:spcPct val="120000"/>
              </a:lnSpc>
            </a:pPr>
            <a:r>
              <a:rPr lang="en-US" dirty="0">
                <a:solidFill>
                  <a:schemeClr val="bg1"/>
                </a:solidFill>
              </a:rPr>
              <a:t>Broader category that captures the range of gender identities</a:t>
            </a:r>
          </a:p>
          <a:p>
            <a:pPr>
              <a:lnSpc>
                <a:spcPct val="120000"/>
              </a:lnSpc>
            </a:pPr>
            <a:endParaRPr lang="en-US" dirty="0"/>
          </a:p>
          <a:p>
            <a:pPr>
              <a:lnSpc>
                <a:spcPct val="120000"/>
              </a:lnSpc>
            </a:pPr>
            <a:endParaRPr lang="en-US" dirty="0"/>
          </a:p>
        </p:txBody>
      </p:sp>
      <p:pic>
        <p:nvPicPr>
          <p:cNvPr id="4" name="Content Placeholder 5" descr="Screen Shot 2016-03-16 at 2.38.29 PM.png"/>
          <p:cNvPicPr>
            <a:picLocks noChangeAspect="1"/>
          </p:cNvPicPr>
          <p:nvPr/>
        </p:nvPicPr>
        <p:blipFill>
          <a:blip r:embed="rId2"/>
          <a:srcRect l="-60890" r="-60890"/>
          <a:stretch>
            <a:fillRect/>
          </a:stretch>
        </p:blipFill>
        <p:spPr>
          <a:xfrm>
            <a:off x="-635986" y="5286816"/>
            <a:ext cx="2830898" cy="1571184"/>
          </a:xfrm>
          <a:prstGeom prst="rect">
            <a:avLst/>
          </a:prstGeom>
        </p:spPr>
      </p:pic>
    </p:spTree>
    <p:extLst>
      <p:ext uri="{BB962C8B-B14F-4D97-AF65-F5344CB8AC3E}">
        <p14:creationId xmlns:p14="http://schemas.microsoft.com/office/powerpoint/2010/main" val="436894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6770" y="327912"/>
            <a:ext cx="8785184" cy="1500890"/>
          </a:xfrm>
        </p:spPr>
        <p:txBody>
          <a:bodyPr>
            <a:normAutofit/>
          </a:bodyPr>
          <a:lstStyle/>
          <a:p>
            <a:pPr algn="ctr"/>
            <a:r>
              <a:rPr lang="en-US" sz="3600" dirty="0"/>
              <a:t>Transgender Youth</a:t>
            </a:r>
            <a:br>
              <a:rPr lang="en-US" dirty="0"/>
            </a:br>
            <a:endParaRPr lang="en-US" dirty="0"/>
          </a:p>
        </p:txBody>
      </p:sp>
      <p:sp>
        <p:nvSpPr>
          <p:cNvPr id="8" name="Rectangle 7"/>
          <p:cNvSpPr/>
          <p:nvPr/>
        </p:nvSpPr>
        <p:spPr>
          <a:xfrm>
            <a:off x="433823" y="1346065"/>
            <a:ext cx="7621930" cy="5503045"/>
          </a:xfrm>
          <a:prstGeom prst="rect">
            <a:avLst/>
          </a:prstGeom>
        </p:spPr>
        <p:txBody>
          <a:bodyPr wrap="square">
            <a:spAutoFit/>
          </a:bodyPr>
          <a:lstStyle/>
          <a:p>
            <a:pPr>
              <a:lnSpc>
                <a:spcPct val="120000"/>
              </a:lnSpc>
              <a:spcBef>
                <a:spcPts val="0"/>
              </a:spcBef>
            </a:pPr>
            <a:r>
              <a:rPr lang="en-US" dirty="0">
                <a:solidFill>
                  <a:schemeClr val="bg1"/>
                </a:solidFill>
              </a:rPr>
              <a:t>•</a:t>
            </a:r>
            <a:r>
              <a:rPr lang="en-US" dirty="0"/>
              <a:t> </a:t>
            </a:r>
            <a:r>
              <a:rPr lang="en-US" dirty="0">
                <a:solidFill>
                  <a:schemeClr val="bg1"/>
                </a:solidFill>
              </a:rPr>
              <a:t>80% of TG-identified adults knew they were ‘different’ before       </a:t>
            </a:r>
          </a:p>
          <a:p>
            <a:pPr indent="0">
              <a:lnSpc>
                <a:spcPct val="120000"/>
              </a:lnSpc>
              <a:spcBef>
                <a:spcPts val="0"/>
              </a:spcBef>
              <a:buNone/>
            </a:pPr>
            <a:r>
              <a:rPr lang="en-US" dirty="0">
                <a:solidFill>
                  <a:schemeClr val="bg1"/>
                </a:solidFill>
              </a:rPr>
              <a:t>     leaving elementary school</a:t>
            </a:r>
          </a:p>
          <a:p>
            <a:pPr indent="0">
              <a:lnSpc>
                <a:spcPct val="120000"/>
              </a:lnSpc>
              <a:spcBef>
                <a:spcPts val="0"/>
              </a:spcBef>
              <a:buNone/>
            </a:pPr>
            <a:endParaRPr lang="en-US" dirty="0">
              <a:solidFill>
                <a:schemeClr val="bg1"/>
              </a:solidFill>
            </a:endParaRPr>
          </a:p>
          <a:p>
            <a:pPr>
              <a:lnSpc>
                <a:spcPct val="120000"/>
              </a:lnSpc>
              <a:spcBef>
                <a:spcPts val="0"/>
              </a:spcBef>
            </a:pPr>
            <a:r>
              <a:rPr lang="en-US" dirty="0">
                <a:solidFill>
                  <a:schemeClr val="bg1"/>
                </a:solidFill>
              </a:rPr>
              <a:t>• Less than 4% of TG-identified persons realized they were TG </a:t>
            </a:r>
          </a:p>
          <a:p>
            <a:pPr indent="0">
              <a:lnSpc>
                <a:spcPct val="120000"/>
              </a:lnSpc>
              <a:spcBef>
                <a:spcPts val="0"/>
              </a:spcBef>
              <a:buNone/>
            </a:pPr>
            <a:r>
              <a:rPr lang="en-US" dirty="0">
                <a:solidFill>
                  <a:schemeClr val="bg1"/>
                </a:solidFill>
              </a:rPr>
              <a:t>     after the age of 18</a:t>
            </a:r>
          </a:p>
          <a:p>
            <a:pPr indent="0">
              <a:lnSpc>
                <a:spcPct val="120000"/>
              </a:lnSpc>
              <a:spcBef>
                <a:spcPts val="0"/>
              </a:spcBef>
              <a:buNone/>
            </a:pPr>
            <a:endParaRPr lang="en-US" dirty="0">
              <a:solidFill>
                <a:schemeClr val="bg1"/>
              </a:solidFill>
            </a:endParaRPr>
          </a:p>
          <a:p>
            <a:pPr>
              <a:lnSpc>
                <a:spcPct val="120000"/>
              </a:lnSpc>
            </a:pPr>
            <a:r>
              <a:rPr lang="en-US" dirty="0">
                <a:solidFill>
                  <a:schemeClr val="bg1"/>
                </a:solidFill>
              </a:rPr>
              <a:t>• Average age of trans-spectrum self-realization: 7.9</a:t>
            </a:r>
          </a:p>
          <a:p>
            <a:pPr>
              <a:lnSpc>
                <a:spcPct val="120000"/>
              </a:lnSpc>
            </a:pPr>
            <a:endParaRPr lang="en-US" dirty="0">
              <a:solidFill>
                <a:schemeClr val="bg1"/>
              </a:solidFill>
            </a:endParaRPr>
          </a:p>
          <a:p>
            <a:pPr>
              <a:lnSpc>
                <a:spcPct val="120000"/>
              </a:lnSpc>
            </a:pPr>
            <a:r>
              <a:rPr lang="en-US" dirty="0">
                <a:solidFill>
                  <a:schemeClr val="bg1"/>
                </a:solidFill>
              </a:rPr>
              <a:t>• Average age of learning the ‘words’ to communicate feelings: 15.5  </a:t>
            </a:r>
          </a:p>
          <a:p>
            <a:pPr>
              <a:lnSpc>
                <a:spcPct val="120000"/>
              </a:lnSpc>
            </a:pPr>
            <a:r>
              <a:rPr lang="en-US" dirty="0">
                <a:solidFill>
                  <a:schemeClr val="bg1"/>
                </a:solidFill>
              </a:rPr>
              <a:t>      Consistent, Persistent, Insistent</a:t>
            </a:r>
          </a:p>
          <a:p>
            <a:pPr>
              <a:lnSpc>
                <a:spcPct val="120000"/>
              </a:lnSpc>
            </a:pPr>
            <a:endParaRPr lang="en-US" dirty="0">
              <a:solidFill>
                <a:schemeClr val="bg1"/>
              </a:solidFill>
            </a:endParaRPr>
          </a:p>
          <a:p>
            <a:pPr>
              <a:lnSpc>
                <a:spcPct val="120000"/>
              </a:lnSpc>
            </a:pPr>
            <a:r>
              <a:rPr lang="en-US" dirty="0">
                <a:solidFill>
                  <a:schemeClr val="bg1"/>
                </a:solidFill>
              </a:rPr>
              <a:t>• Transitions pre-puberty are social in-nature; some persons make seek   </a:t>
            </a:r>
          </a:p>
          <a:p>
            <a:pPr>
              <a:lnSpc>
                <a:spcPct val="120000"/>
              </a:lnSpc>
            </a:pPr>
            <a:r>
              <a:rPr lang="en-US" dirty="0">
                <a:solidFill>
                  <a:schemeClr val="bg1"/>
                </a:solidFill>
              </a:rPr>
              <a:t>      medical transitions around puberty or later</a:t>
            </a:r>
          </a:p>
          <a:p>
            <a:pPr indent="0">
              <a:lnSpc>
                <a:spcPct val="120000"/>
              </a:lnSpc>
              <a:buNone/>
            </a:pPr>
            <a:endParaRPr lang="en-US" sz="900" dirty="0"/>
          </a:p>
          <a:p>
            <a:pPr indent="0">
              <a:lnSpc>
                <a:spcPct val="120000"/>
              </a:lnSpc>
              <a:buNone/>
            </a:pPr>
            <a:endParaRPr lang="en-US" sz="1400" i="1" dirty="0"/>
          </a:p>
          <a:p>
            <a:pPr>
              <a:lnSpc>
                <a:spcPct val="120000"/>
              </a:lnSpc>
            </a:pPr>
            <a:r>
              <a:rPr lang="en-US" i="1" dirty="0">
                <a:solidFill>
                  <a:schemeClr val="accent3">
                    <a:lumMod val="40000"/>
                    <a:lumOff val="60000"/>
                  </a:schemeClr>
                </a:solidFill>
              </a:rPr>
              <a:t>        </a:t>
            </a:r>
            <a:r>
              <a:rPr lang="en-US" sz="1400" i="1" dirty="0">
                <a:solidFill>
                  <a:schemeClr val="bg1"/>
                </a:solidFill>
              </a:rPr>
              <a:t>Hyun, Raff, &amp; Trier (2012)</a:t>
            </a:r>
          </a:p>
          <a:p>
            <a:pPr>
              <a:lnSpc>
                <a:spcPct val="120000"/>
              </a:lnSpc>
            </a:pPr>
            <a:endParaRPr lang="en-US" dirty="0"/>
          </a:p>
        </p:txBody>
      </p:sp>
    </p:spTree>
    <p:extLst>
      <p:ext uri="{BB962C8B-B14F-4D97-AF65-F5344CB8AC3E}">
        <p14:creationId xmlns:p14="http://schemas.microsoft.com/office/powerpoint/2010/main" val="1403507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Gender Diversity and ASD</a:t>
            </a:r>
          </a:p>
        </p:txBody>
      </p:sp>
      <p:sp>
        <p:nvSpPr>
          <p:cNvPr id="3" name="Content Placeholder 2"/>
          <p:cNvSpPr>
            <a:spLocks noGrp="1"/>
          </p:cNvSpPr>
          <p:nvPr>
            <p:ph idx="1"/>
          </p:nvPr>
        </p:nvSpPr>
        <p:spPr/>
        <p:txBody>
          <a:bodyPr>
            <a:normAutofit/>
          </a:bodyPr>
          <a:lstStyle/>
          <a:p>
            <a:r>
              <a:rPr lang="en-US" dirty="0"/>
              <a:t>Numerous anecdotal observations and emerging research are demonstrating an association between gender diversity and autism spectrum disorder (ASD)</a:t>
            </a:r>
          </a:p>
          <a:p>
            <a:r>
              <a:rPr lang="en-US" dirty="0"/>
              <a:t>Children and adolescents on the autism spectrum are seven (7) times more likely to be gender diverse</a:t>
            </a:r>
          </a:p>
          <a:p>
            <a:r>
              <a:rPr lang="en-US" dirty="0"/>
              <a:t>Children and adolescents at appearing at gender clinics are 6-15 times more likely than their same-aged peers to have ASD</a:t>
            </a:r>
          </a:p>
          <a:p>
            <a:pPr marL="0" indent="0">
              <a:buNone/>
            </a:pPr>
            <a:endParaRPr lang="en-US" sz="800" dirty="0"/>
          </a:p>
          <a:p>
            <a:pPr marL="0" indent="0">
              <a:buNone/>
            </a:pPr>
            <a:r>
              <a:rPr lang="en-US" sz="1400" i="1" dirty="0"/>
              <a:t>Strang et al. (2017)</a:t>
            </a:r>
          </a:p>
        </p:txBody>
      </p:sp>
    </p:spTree>
    <p:extLst>
      <p:ext uri="{BB962C8B-B14F-4D97-AF65-F5344CB8AC3E}">
        <p14:creationId xmlns:p14="http://schemas.microsoft.com/office/powerpoint/2010/main" val="3849658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Mental Health Issues</a:t>
            </a:r>
          </a:p>
        </p:txBody>
      </p:sp>
      <p:sp>
        <p:nvSpPr>
          <p:cNvPr id="3" name="Content Placeholder 2"/>
          <p:cNvSpPr>
            <a:spLocks noGrp="1"/>
          </p:cNvSpPr>
          <p:nvPr>
            <p:ph idx="1"/>
          </p:nvPr>
        </p:nvSpPr>
        <p:spPr>
          <a:xfrm>
            <a:off x="497941" y="1828800"/>
            <a:ext cx="8292974" cy="4648200"/>
          </a:xfrm>
        </p:spPr>
        <p:txBody>
          <a:bodyPr>
            <a:normAutofit lnSpcReduction="10000"/>
          </a:bodyPr>
          <a:lstStyle/>
          <a:p>
            <a:r>
              <a:rPr lang="en-US" dirty="0"/>
              <a:t>Diagnostic &amp; Statistical Manual of Mental Disorders (5 TR)</a:t>
            </a:r>
          </a:p>
          <a:p>
            <a:pPr lvl="1"/>
            <a:r>
              <a:rPr lang="en-US" dirty="0"/>
              <a:t>Gender dysphoria</a:t>
            </a:r>
          </a:p>
          <a:p>
            <a:r>
              <a:rPr lang="en-US" dirty="0"/>
              <a:t>Higher rates of depression and anxiety; lower levels of self-esteem; high rates of substance use/abuse and risk-taking behaviors</a:t>
            </a:r>
          </a:p>
          <a:p>
            <a:r>
              <a:rPr lang="en-US" dirty="0"/>
              <a:t>Suicide attempt rate</a:t>
            </a:r>
          </a:p>
          <a:p>
            <a:pPr lvl="1"/>
            <a:r>
              <a:rPr lang="en-US" dirty="0"/>
              <a:t>82% of TG/GD youth report having considered suicide</a:t>
            </a:r>
          </a:p>
          <a:p>
            <a:pPr lvl="1"/>
            <a:r>
              <a:rPr lang="en-US" dirty="0"/>
              <a:t>40% of TG/GD youth report having attempted suicide</a:t>
            </a:r>
          </a:p>
          <a:p>
            <a:pPr lvl="1"/>
            <a:r>
              <a:rPr lang="en-US" dirty="0"/>
              <a:t>10-20% of LGB-identified persons</a:t>
            </a:r>
          </a:p>
          <a:p>
            <a:pPr lvl="1"/>
            <a:r>
              <a:rPr lang="en-US" dirty="0"/>
              <a:t>3-5% of the general population</a:t>
            </a:r>
          </a:p>
          <a:p>
            <a:pPr marL="282575" lvl="1" indent="0">
              <a:buNone/>
            </a:pPr>
            <a:endParaRPr lang="en-US" sz="1000" dirty="0"/>
          </a:p>
          <a:p>
            <a:pPr marL="282575" lvl="1" indent="0">
              <a:buNone/>
            </a:pPr>
            <a:r>
              <a:rPr lang="en-US" sz="1400" dirty="0"/>
              <a:t>Austin et al. (2022</a:t>
            </a:r>
            <a:r>
              <a:rPr lang="en-US" sz="1000" dirty="0"/>
              <a:t>)</a:t>
            </a:r>
          </a:p>
        </p:txBody>
      </p:sp>
    </p:spTree>
    <p:extLst>
      <p:ext uri="{BB962C8B-B14F-4D97-AF65-F5344CB8AC3E}">
        <p14:creationId xmlns:p14="http://schemas.microsoft.com/office/powerpoint/2010/main" val="832244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752475"/>
            <a:ext cx="7583487" cy="1044388"/>
          </a:xfrm>
        </p:spPr>
        <p:txBody>
          <a:bodyPr/>
          <a:lstStyle/>
          <a:p>
            <a:r>
              <a:rPr lang="en-US" dirty="0"/>
              <a:t>               School Issues</a:t>
            </a:r>
            <a:br>
              <a:rPr lang="en-US" dirty="0"/>
            </a:br>
            <a:r>
              <a:rPr lang="en-US" sz="2000" dirty="0">
                <a:solidFill>
                  <a:schemeClr val="accent2"/>
                </a:solidFill>
              </a:rPr>
              <a:t>School Climate: </a:t>
            </a:r>
            <a:br>
              <a:rPr lang="en-US" sz="2000" dirty="0">
                <a:solidFill>
                  <a:schemeClr val="accent2"/>
                </a:solidFill>
              </a:rPr>
            </a:br>
            <a:r>
              <a:rPr lang="en-US" sz="2000" dirty="0">
                <a:solidFill>
                  <a:schemeClr val="accent2"/>
                </a:solidFill>
              </a:rPr>
              <a:t>Transphobia, Bullying, Biased Remarks, Harassment</a:t>
            </a:r>
          </a:p>
        </p:txBody>
      </p:sp>
      <p:sp>
        <p:nvSpPr>
          <p:cNvPr id="3" name="Content Placeholder 2"/>
          <p:cNvSpPr>
            <a:spLocks noGrp="1"/>
          </p:cNvSpPr>
          <p:nvPr>
            <p:ph idx="1"/>
          </p:nvPr>
        </p:nvSpPr>
        <p:spPr>
          <a:xfrm>
            <a:off x="822325" y="1972873"/>
            <a:ext cx="7583487" cy="4011600"/>
          </a:xfrm>
        </p:spPr>
        <p:txBody>
          <a:bodyPr>
            <a:normAutofit/>
          </a:bodyPr>
          <a:lstStyle/>
          <a:p>
            <a:r>
              <a:rPr lang="en-US" b="1" dirty="0"/>
              <a:t>43% (GE) and 40% (GI) reported feeling unsafe at school because of the climate; online learners least likely to feel safe</a:t>
            </a:r>
            <a:endParaRPr lang="en-US" dirty="0"/>
          </a:p>
          <a:p>
            <a:r>
              <a:rPr lang="en-US" b="1" dirty="0"/>
              <a:t>43% (GE) and 39% (GI) reported avoiding gender-specific spaces or classes because of the climate</a:t>
            </a:r>
            <a:endParaRPr lang="en-US" dirty="0"/>
          </a:p>
          <a:p>
            <a:r>
              <a:rPr lang="en-US" b="1" dirty="0"/>
              <a:t>79% of LGBTQ+ students reported avoiding extra-curricular activities and/or school functions</a:t>
            </a:r>
            <a:endParaRPr lang="en-US" dirty="0"/>
          </a:p>
          <a:p>
            <a:r>
              <a:rPr lang="en-US" dirty="0"/>
              <a:t>16% of LGBTQ+ students changed schools because they felt unsafe or uncomfortable at school</a:t>
            </a:r>
          </a:p>
        </p:txBody>
      </p:sp>
      <p:sp>
        <p:nvSpPr>
          <p:cNvPr id="4" name="Rectangle 3"/>
          <p:cNvSpPr/>
          <p:nvPr/>
        </p:nvSpPr>
        <p:spPr>
          <a:xfrm>
            <a:off x="822325" y="5984473"/>
            <a:ext cx="4685898" cy="394660"/>
          </a:xfrm>
          <a:prstGeom prst="rect">
            <a:avLst/>
          </a:prstGeom>
        </p:spPr>
        <p:txBody>
          <a:bodyPr wrap="none">
            <a:spAutoFit/>
          </a:bodyPr>
          <a:lstStyle/>
          <a:p>
            <a:pPr>
              <a:lnSpc>
                <a:spcPct val="120000"/>
              </a:lnSpc>
              <a:spcBef>
                <a:spcPts val="0"/>
              </a:spcBef>
              <a:buNone/>
            </a:pPr>
            <a:r>
              <a:rPr lang="en-US" dirty="0">
                <a:hlinkClick r:id="rId2"/>
              </a:rPr>
              <a:t>GLSEN 2021 National School Climate Survey</a:t>
            </a:r>
            <a:endParaRPr lang="en-US" dirty="0"/>
          </a:p>
        </p:txBody>
      </p:sp>
    </p:spTree>
    <p:extLst>
      <p:ext uri="{BB962C8B-B14F-4D97-AF65-F5344CB8AC3E}">
        <p14:creationId xmlns:p14="http://schemas.microsoft.com/office/powerpoint/2010/main" val="1537270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752475"/>
            <a:ext cx="7583487" cy="1044388"/>
          </a:xfrm>
        </p:spPr>
        <p:txBody>
          <a:bodyPr/>
          <a:lstStyle/>
          <a:p>
            <a:r>
              <a:rPr lang="en-US" dirty="0"/>
              <a:t>               School Issues</a:t>
            </a:r>
            <a:br>
              <a:rPr lang="en-US" dirty="0"/>
            </a:br>
            <a:r>
              <a:rPr lang="en-US" sz="2000" dirty="0">
                <a:solidFill>
                  <a:schemeClr val="accent2"/>
                </a:solidFill>
              </a:rPr>
              <a:t>School Climate: </a:t>
            </a:r>
            <a:br>
              <a:rPr lang="en-US" sz="2000" dirty="0">
                <a:solidFill>
                  <a:schemeClr val="accent2"/>
                </a:solidFill>
              </a:rPr>
            </a:br>
            <a:r>
              <a:rPr lang="en-US" sz="2000" dirty="0">
                <a:solidFill>
                  <a:schemeClr val="accent2"/>
                </a:solidFill>
              </a:rPr>
              <a:t>Transphobia, Bullying, Biased Remarks, Harassment</a:t>
            </a:r>
          </a:p>
        </p:txBody>
      </p:sp>
      <p:sp>
        <p:nvSpPr>
          <p:cNvPr id="3" name="Content Placeholder 2"/>
          <p:cNvSpPr>
            <a:spLocks noGrp="1"/>
          </p:cNvSpPr>
          <p:nvPr>
            <p:ph idx="1"/>
          </p:nvPr>
        </p:nvSpPr>
        <p:spPr>
          <a:xfrm>
            <a:off x="822325" y="1896595"/>
            <a:ext cx="7583487" cy="4208930"/>
          </a:xfrm>
        </p:spPr>
        <p:txBody>
          <a:bodyPr>
            <a:normAutofit/>
          </a:bodyPr>
          <a:lstStyle/>
          <a:p>
            <a:r>
              <a:rPr lang="en-US" b="1" dirty="0"/>
              <a:t>32% of LGBTQ+ students missed at least one entire day of school in the past month because of negative school climates and 11% missed four or more days in the past month</a:t>
            </a:r>
          </a:p>
          <a:p>
            <a:r>
              <a:rPr lang="en-US" b="1" dirty="0"/>
              <a:t>92% of LGBTQ+ student heard negative gender expression remarks</a:t>
            </a:r>
          </a:p>
          <a:p>
            <a:pPr lvl="1"/>
            <a:r>
              <a:rPr lang="en-US" b="1" dirty="0"/>
              <a:t>56% heard these remarks frequently</a:t>
            </a:r>
          </a:p>
          <a:p>
            <a:r>
              <a:rPr lang="en-US" b="1" dirty="0"/>
              <a:t>83% of LGBTQ+ students heard negative trans-specific remarks</a:t>
            </a:r>
          </a:p>
          <a:p>
            <a:pPr lvl="1"/>
            <a:r>
              <a:rPr lang="en-US" b="1" dirty="0"/>
              <a:t>40% heard these remarks frequently </a:t>
            </a:r>
          </a:p>
        </p:txBody>
      </p:sp>
      <p:sp>
        <p:nvSpPr>
          <p:cNvPr id="4" name="Rectangle 3"/>
          <p:cNvSpPr/>
          <p:nvPr/>
        </p:nvSpPr>
        <p:spPr>
          <a:xfrm>
            <a:off x="738188" y="5984473"/>
            <a:ext cx="4685898" cy="394660"/>
          </a:xfrm>
          <a:prstGeom prst="rect">
            <a:avLst/>
          </a:prstGeom>
        </p:spPr>
        <p:txBody>
          <a:bodyPr wrap="none">
            <a:spAutoFit/>
          </a:bodyPr>
          <a:lstStyle/>
          <a:p>
            <a:pPr>
              <a:lnSpc>
                <a:spcPct val="120000"/>
              </a:lnSpc>
              <a:spcBef>
                <a:spcPts val="0"/>
              </a:spcBef>
              <a:buNone/>
            </a:pPr>
            <a:r>
              <a:rPr lang="en-US" dirty="0">
                <a:hlinkClick r:id="rId2"/>
              </a:rPr>
              <a:t>GLSEN 2021 National School Climate Survey</a:t>
            </a:r>
            <a:endParaRPr lang="en-US" dirty="0"/>
          </a:p>
        </p:txBody>
      </p:sp>
    </p:spTree>
    <p:extLst>
      <p:ext uri="{BB962C8B-B14F-4D97-AF65-F5344CB8AC3E}">
        <p14:creationId xmlns:p14="http://schemas.microsoft.com/office/powerpoint/2010/main" val="283006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752475"/>
            <a:ext cx="7583487" cy="1044388"/>
          </a:xfrm>
        </p:spPr>
        <p:txBody>
          <a:bodyPr/>
          <a:lstStyle/>
          <a:p>
            <a:r>
              <a:rPr lang="en-US" dirty="0"/>
              <a:t>               School Issues</a:t>
            </a:r>
            <a:br>
              <a:rPr lang="en-US" dirty="0"/>
            </a:br>
            <a:r>
              <a:rPr lang="en-US" sz="2000" dirty="0">
                <a:solidFill>
                  <a:schemeClr val="accent2"/>
                </a:solidFill>
              </a:rPr>
              <a:t>School Climate: </a:t>
            </a:r>
            <a:br>
              <a:rPr lang="en-US" sz="2000" dirty="0">
                <a:solidFill>
                  <a:schemeClr val="accent2"/>
                </a:solidFill>
              </a:rPr>
            </a:br>
            <a:r>
              <a:rPr lang="en-US" sz="2000" dirty="0">
                <a:solidFill>
                  <a:schemeClr val="accent2"/>
                </a:solidFill>
              </a:rPr>
              <a:t>Transphobia, Bullying, Biased Remarks, Harassment</a:t>
            </a:r>
          </a:p>
        </p:txBody>
      </p:sp>
      <p:sp>
        <p:nvSpPr>
          <p:cNvPr id="3" name="Content Placeholder 2"/>
          <p:cNvSpPr>
            <a:spLocks noGrp="1"/>
          </p:cNvSpPr>
          <p:nvPr>
            <p:ph idx="1"/>
          </p:nvPr>
        </p:nvSpPr>
        <p:spPr>
          <a:xfrm>
            <a:off x="822325" y="2200275"/>
            <a:ext cx="7583487" cy="4208930"/>
          </a:xfrm>
        </p:spPr>
        <p:txBody>
          <a:bodyPr>
            <a:normAutofit/>
          </a:bodyPr>
          <a:lstStyle/>
          <a:p>
            <a:r>
              <a:rPr lang="en-US" b="1" dirty="0"/>
              <a:t>72% of LGBTQ + students heard negative gender expression remarks from adults</a:t>
            </a:r>
          </a:p>
          <a:p>
            <a:r>
              <a:rPr lang="en-US" b="1" dirty="0"/>
              <a:t>57% (GE) and 51% (GI) verbally harassed at school</a:t>
            </a:r>
            <a:endParaRPr lang="en-US" dirty="0"/>
          </a:p>
          <a:p>
            <a:r>
              <a:rPr lang="en-US" b="1" dirty="0"/>
              <a:t>20% (GE) and 25% (GI) physically harassed at school</a:t>
            </a:r>
            <a:endParaRPr lang="en-US" dirty="0"/>
          </a:p>
          <a:p>
            <a:r>
              <a:rPr lang="en-US" b="1" dirty="0"/>
              <a:t>54% LGBTQ+ students reported being sexually harassed at school </a:t>
            </a:r>
            <a:endParaRPr lang="en-US" dirty="0"/>
          </a:p>
          <a:p>
            <a:endParaRPr lang="en-US" dirty="0"/>
          </a:p>
        </p:txBody>
      </p:sp>
      <p:sp>
        <p:nvSpPr>
          <p:cNvPr id="4" name="Rectangle 3"/>
          <p:cNvSpPr/>
          <p:nvPr/>
        </p:nvSpPr>
        <p:spPr>
          <a:xfrm>
            <a:off x="822325" y="5984473"/>
            <a:ext cx="4685898" cy="394660"/>
          </a:xfrm>
          <a:prstGeom prst="rect">
            <a:avLst/>
          </a:prstGeom>
        </p:spPr>
        <p:txBody>
          <a:bodyPr wrap="none">
            <a:spAutoFit/>
          </a:bodyPr>
          <a:lstStyle/>
          <a:p>
            <a:pPr>
              <a:lnSpc>
                <a:spcPct val="120000"/>
              </a:lnSpc>
              <a:spcBef>
                <a:spcPts val="0"/>
              </a:spcBef>
              <a:buNone/>
            </a:pPr>
            <a:r>
              <a:rPr lang="en-US" dirty="0">
                <a:hlinkClick r:id="rId2"/>
              </a:rPr>
              <a:t>GLSEN 2021 National School Climate Survey</a:t>
            </a:r>
            <a:endParaRPr lang="en-US" dirty="0"/>
          </a:p>
        </p:txBody>
      </p:sp>
    </p:spTree>
    <p:extLst>
      <p:ext uri="{BB962C8B-B14F-4D97-AF65-F5344CB8AC3E}">
        <p14:creationId xmlns:p14="http://schemas.microsoft.com/office/powerpoint/2010/main" val="3284286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752475"/>
            <a:ext cx="7583487" cy="1044388"/>
          </a:xfrm>
        </p:spPr>
        <p:txBody>
          <a:bodyPr/>
          <a:lstStyle/>
          <a:p>
            <a:r>
              <a:rPr lang="en-US" dirty="0"/>
              <a:t>               School Issues</a:t>
            </a:r>
            <a:br>
              <a:rPr lang="en-US" dirty="0"/>
            </a:br>
            <a:r>
              <a:rPr lang="en-US" sz="2000" dirty="0">
                <a:solidFill>
                  <a:schemeClr val="accent2"/>
                </a:solidFill>
              </a:rPr>
              <a:t>School Climate: </a:t>
            </a:r>
            <a:br>
              <a:rPr lang="en-US" sz="2000" dirty="0">
                <a:solidFill>
                  <a:schemeClr val="accent2"/>
                </a:solidFill>
              </a:rPr>
            </a:br>
            <a:r>
              <a:rPr lang="en-US" sz="2000" dirty="0">
                <a:solidFill>
                  <a:schemeClr val="accent2"/>
                </a:solidFill>
              </a:rPr>
              <a:t>Transphobia, Bullying, Biased Remarks, Harassment</a:t>
            </a:r>
          </a:p>
        </p:txBody>
      </p:sp>
      <p:sp>
        <p:nvSpPr>
          <p:cNvPr id="3" name="Content Placeholder 2"/>
          <p:cNvSpPr>
            <a:spLocks noGrp="1"/>
          </p:cNvSpPr>
          <p:nvPr>
            <p:ph idx="1"/>
          </p:nvPr>
        </p:nvSpPr>
        <p:spPr>
          <a:xfrm>
            <a:off x="822325" y="2200275"/>
            <a:ext cx="7583487" cy="4208930"/>
          </a:xfrm>
        </p:spPr>
        <p:txBody>
          <a:bodyPr>
            <a:normAutofit/>
          </a:bodyPr>
          <a:lstStyle/>
          <a:p>
            <a:r>
              <a:rPr lang="en-US" b="1" dirty="0"/>
              <a:t>32% (GE) and 30% (GI) reported being cyber-bullied based on their identities</a:t>
            </a:r>
            <a:endParaRPr lang="en-US" dirty="0"/>
          </a:p>
          <a:p>
            <a:r>
              <a:rPr lang="en-US" b="1" dirty="0"/>
              <a:t>62% LGBTQ+ did not report such incidents</a:t>
            </a:r>
            <a:endParaRPr lang="en-US" dirty="0"/>
          </a:p>
          <a:p>
            <a:r>
              <a:rPr lang="en-US" b="1" dirty="0"/>
              <a:t>60% of LGBTQ+ students reported school staff did not respond when negative gender identity/expression remarks were made by other students. Students learning via online means reported the lowest level of intervention by teachers. </a:t>
            </a:r>
            <a:endParaRPr lang="en-US" dirty="0"/>
          </a:p>
          <a:p>
            <a:endParaRPr lang="en-US" dirty="0"/>
          </a:p>
        </p:txBody>
      </p:sp>
      <p:sp>
        <p:nvSpPr>
          <p:cNvPr id="4" name="Rectangle 3"/>
          <p:cNvSpPr/>
          <p:nvPr/>
        </p:nvSpPr>
        <p:spPr>
          <a:xfrm>
            <a:off x="822325" y="5984473"/>
            <a:ext cx="4685898" cy="394660"/>
          </a:xfrm>
          <a:prstGeom prst="rect">
            <a:avLst/>
          </a:prstGeom>
        </p:spPr>
        <p:txBody>
          <a:bodyPr wrap="none">
            <a:spAutoFit/>
          </a:bodyPr>
          <a:lstStyle/>
          <a:p>
            <a:pPr>
              <a:lnSpc>
                <a:spcPct val="120000"/>
              </a:lnSpc>
              <a:spcBef>
                <a:spcPts val="0"/>
              </a:spcBef>
              <a:buNone/>
            </a:pPr>
            <a:r>
              <a:rPr lang="en-US" dirty="0">
                <a:hlinkClick r:id="rId2"/>
              </a:rPr>
              <a:t>GLSEN 2021 National School Climate Survey</a:t>
            </a:r>
            <a:endParaRPr lang="en-US" dirty="0"/>
          </a:p>
        </p:txBody>
      </p:sp>
    </p:spTree>
    <p:extLst>
      <p:ext uri="{BB962C8B-B14F-4D97-AF65-F5344CB8AC3E}">
        <p14:creationId xmlns:p14="http://schemas.microsoft.com/office/powerpoint/2010/main" val="3025659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256" y="485873"/>
            <a:ext cx="7583487" cy="1044388"/>
          </a:xfrm>
        </p:spPr>
        <p:txBody>
          <a:bodyPr/>
          <a:lstStyle/>
          <a:p>
            <a:r>
              <a:rPr lang="en-US" dirty="0"/>
              <a:t>               School Issues</a:t>
            </a:r>
            <a:br>
              <a:rPr lang="en-US" dirty="0"/>
            </a:br>
            <a:r>
              <a:rPr lang="en-US" sz="2000" dirty="0">
                <a:solidFill>
                  <a:schemeClr val="accent2"/>
                </a:solidFill>
              </a:rPr>
              <a:t>Discriminatory School Policies and Practices</a:t>
            </a:r>
          </a:p>
        </p:txBody>
      </p:sp>
      <p:sp>
        <p:nvSpPr>
          <p:cNvPr id="3" name="Content Placeholder 2"/>
          <p:cNvSpPr>
            <a:spLocks noGrp="1"/>
          </p:cNvSpPr>
          <p:nvPr>
            <p:ph idx="1"/>
          </p:nvPr>
        </p:nvSpPr>
        <p:spPr>
          <a:xfrm>
            <a:off x="822325" y="2200275"/>
            <a:ext cx="7583487" cy="4208930"/>
          </a:xfrm>
        </p:spPr>
        <p:txBody>
          <a:bodyPr>
            <a:normAutofit/>
          </a:bodyPr>
          <a:lstStyle/>
          <a:p>
            <a:r>
              <a:rPr lang="en-US" b="1" dirty="0"/>
              <a:t>59% experience anti-LGBTQ+ polices and practices</a:t>
            </a:r>
            <a:endParaRPr lang="en-US" dirty="0"/>
          </a:p>
          <a:p>
            <a:r>
              <a:rPr lang="en-US" b="1" dirty="0"/>
              <a:t>16% of LGBTQ+ students were prohibited from discussing or writing about LGBTQ+ topics in school assignments, and 17% were prohibited from doing so in extracurricular activities</a:t>
            </a:r>
          </a:p>
          <a:p>
            <a:r>
              <a:rPr lang="en-US" b="1" dirty="0"/>
              <a:t>25% of LGBTQ+ students reported being disciplined for PDA</a:t>
            </a:r>
            <a:endParaRPr lang="en-US" dirty="0"/>
          </a:p>
        </p:txBody>
      </p:sp>
      <p:sp>
        <p:nvSpPr>
          <p:cNvPr id="4" name="Rectangle 3"/>
          <p:cNvSpPr/>
          <p:nvPr/>
        </p:nvSpPr>
        <p:spPr>
          <a:xfrm>
            <a:off x="822325" y="5984473"/>
            <a:ext cx="4685898" cy="394660"/>
          </a:xfrm>
          <a:prstGeom prst="rect">
            <a:avLst/>
          </a:prstGeom>
        </p:spPr>
        <p:txBody>
          <a:bodyPr wrap="none">
            <a:spAutoFit/>
          </a:bodyPr>
          <a:lstStyle/>
          <a:p>
            <a:pPr>
              <a:lnSpc>
                <a:spcPct val="120000"/>
              </a:lnSpc>
              <a:spcBef>
                <a:spcPts val="0"/>
              </a:spcBef>
              <a:buNone/>
            </a:pPr>
            <a:r>
              <a:rPr lang="en-US" dirty="0">
                <a:hlinkClick r:id="rId2"/>
              </a:rPr>
              <a:t>GLSEN 2021 National School Climate Survey</a:t>
            </a:r>
            <a:endParaRPr lang="en-US" dirty="0"/>
          </a:p>
        </p:txBody>
      </p:sp>
    </p:spTree>
    <p:extLst>
      <p:ext uri="{BB962C8B-B14F-4D97-AF65-F5344CB8AC3E}">
        <p14:creationId xmlns:p14="http://schemas.microsoft.com/office/powerpoint/2010/main" val="1938944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522425"/>
            <a:ext cx="7583487" cy="1044388"/>
          </a:xfrm>
        </p:spPr>
        <p:txBody>
          <a:bodyPr/>
          <a:lstStyle/>
          <a:p>
            <a:r>
              <a:rPr lang="en-US" dirty="0"/>
              <a:t>               School Issues</a:t>
            </a:r>
            <a:br>
              <a:rPr lang="en-US" dirty="0"/>
            </a:br>
            <a:r>
              <a:rPr lang="en-US" sz="2000" dirty="0">
                <a:solidFill>
                  <a:schemeClr val="accent2"/>
                </a:solidFill>
              </a:rPr>
              <a:t>Discriminatory School Policies and Practices</a:t>
            </a:r>
          </a:p>
        </p:txBody>
      </p:sp>
      <p:sp>
        <p:nvSpPr>
          <p:cNvPr id="3" name="Content Placeholder 2"/>
          <p:cNvSpPr>
            <a:spLocks noGrp="1"/>
          </p:cNvSpPr>
          <p:nvPr>
            <p:ph idx="1"/>
          </p:nvPr>
        </p:nvSpPr>
        <p:spPr>
          <a:xfrm>
            <a:off x="822325" y="2170203"/>
            <a:ext cx="7583487" cy="2987424"/>
          </a:xfrm>
        </p:spPr>
        <p:txBody>
          <a:bodyPr>
            <a:normAutofit/>
          </a:bodyPr>
          <a:lstStyle/>
          <a:p>
            <a:r>
              <a:rPr lang="en-US" b="1" dirty="0"/>
              <a:t>12% restricted from forming or promoting GSA’s</a:t>
            </a:r>
          </a:p>
          <a:p>
            <a:r>
              <a:rPr lang="en-US" b="1" dirty="0"/>
              <a:t>29% prevented from using declared name and/or pronouns</a:t>
            </a:r>
          </a:p>
          <a:p>
            <a:r>
              <a:rPr lang="en-US" b="1" dirty="0"/>
              <a:t>27% prevented from using restrooms and 24% prevented from using locker rooms that aligned with their gender identities</a:t>
            </a:r>
            <a:endParaRPr lang="en-US" dirty="0"/>
          </a:p>
        </p:txBody>
      </p:sp>
      <p:sp>
        <p:nvSpPr>
          <p:cNvPr id="4" name="Rectangle 3"/>
          <p:cNvSpPr/>
          <p:nvPr/>
        </p:nvSpPr>
        <p:spPr>
          <a:xfrm>
            <a:off x="822325" y="5984473"/>
            <a:ext cx="4685898" cy="394660"/>
          </a:xfrm>
          <a:prstGeom prst="rect">
            <a:avLst/>
          </a:prstGeom>
        </p:spPr>
        <p:txBody>
          <a:bodyPr wrap="none">
            <a:spAutoFit/>
          </a:bodyPr>
          <a:lstStyle/>
          <a:p>
            <a:pPr>
              <a:lnSpc>
                <a:spcPct val="120000"/>
              </a:lnSpc>
              <a:spcBef>
                <a:spcPts val="0"/>
              </a:spcBef>
              <a:buNone/>
            </a:pPr>
            <a:r>
              <a:rPr lang="en-US" dirty="0">
                <a:hlinkClick r:id="rId2"/>
              </a:rPr>
              <a:t>GLSEN 2021 National School Climate Survey</a:t>
            </a:r>
            <a:endParaRPr lang="en-US" dirty="0"/>
          </a:p>
        </p:txBody>
      </p:sp>
    </p:spTree>
    <p:extLst>
      <p:ext uri="{BB962C8B-B14F-4D97-AF65-F5344CB8AC3E}">
        <p14:creationId xmlns:p14="http://schemas.microsoft.com/office/powerpoint/2010/main" val="2524256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621" y="837197"/>
            <a:ext cx="8785184" cy="1500890"/>
          </a:xfrm>
        </p:spPr>
        <p:txBody>
          <a:bodyPr>
            <a:normAutofit/>
          </a:bodyPr>
          <a:lstStyle/>
          <a:p>
            <a:pPr algn="ctr"/>
            <a:r>
              <a:rPr lang="en-US" sz="3600" dirty="0"/>
              <a:t>Session Objectives</a:t>
            </a:r>
            <a:br>
              <a:rPr lang="en-US" dirty="0"/>
            </a:br>
            <a:endParaRPr lang="en-US" dirty="0"/>
          </a:p>
        </p:txBody>
      </p:sp>
      <p:sp>
        <p:nvSpPr>
          <p:cNvPr id="8" name="Rectangle 7"/>
          <p:cNvSpPr/>
          <p:nvPr/>
        </p:nvSpPr>
        <p:spPr>
          <a:xfrm>
            <a:off x="648182" y="2039890"/>
            <a:ext cx="7998106" cy="2751522"/>
          </a:xfrm>
          <a:prstGeom prst="rect">
            <a:avLst/>
          </a:prstGeom>
        </p:spPr>
        <p:txBody>
          <a:bodyPr wrap="square">
            <a:spAutoFit/>
          </a:bodyPr>
          <a:lstStyle/>
          <a:p>
            <a:pPr lvl="0">
              <a:lnSpc>
                <a:spcPct val="120000"/>
              </a:lnSpc>
              <a:spcBef>
                <a:spcPts val="0"/>
              </a:spcBef>
            </a:pPr>
            <a:r>
              <a:rPr lang="en-US" dirty="0">
                <a:solidFill>
                  <a:schemeClr val="bg1"/>
                </a:solidFill>
              </a:rPr>
              <a:t>To enhance participants’ awareness of gender identity and gender diversity matters in schools;</a:t>
            </a:r>
          </a:p>
          <a:p>
            <a:pPr lvl="0">
              <a:lnSpc>
                <a:spcPct val="120000"/>
              </a:lnSpc>
              <a:spcBef>
                <a:spcPts val="0"/>
              </a:spcBef>
            </a:pPr>
            <a:endParaRPr lang="en-US" dirty="0">
              <a:solidFill>
                <a:schemeClr val="bg1"/>
              </a:solidFill>
            </a:endParaRPr>
          </a:p>
          <a:p>
            <a:pPr lvl="0">
              <a:lnSpc>
                <a:spcPct val="120000"/>
              </a:lnSpc>
              <a:spcBef>
                <a:spcPts val="0"/>
              </a:spcBef>
            </a:pPr>
            <a:r>
              <a:rPr lang="en-US" dirty="0">
                <a:solidFill>
                  <a:schemeClr val="bg1"/>
                </a:solidFill>
              </a:rPr>
              <a:t>To augment participants’ knowledge base related to gender diversity as well as the impact of trauma and other factors on gender diverse students; </a:t>
            </a:r>
          </a:p>
          <a:p>
            <a:pPr lvl="0" indent="0">
              <a:lnSpc>
                <a:spcPct val="120000"/>
              </a:lnSpc>
              <a:spcBef>
                <a:spcPts val="0"/>
              </a:spcBef>
              <a:buNone/>
            </a:pPr>
            <a:endParaRPr lang="en-US" dirty="0">
              <a:solidFill>
                <a:schemeClr val="bg1"/>
              </a:solidFill>
            </a:endParaRPr>
          </a:p>
          <a:p>
            <a:pPr lvl="0">
              <a:lnSpc>
                <a:spcPct val="120000"/>
              </a:lnSpc>
              <a:spcBef>
                <a:spcPts val="0"/>
              </a:spcBef>
            </a:pPr>
            <a:r>
              <a:rPr lang="en-US" dirty="0">
                <a:solidFill>
                  <a:schemeClr val="bg1"/>
                </a:solidFill>
              </a:rPr>
              <a:t>To highlight strategies participants can employ to support gender diverse     </a:t>
            </a:r>
          </a:p>
          <a:p>
            <a:pPr lvl="0">
              <a:lnSpc>
                <a:spcPct val="120000"/>
              </a:lnSpc>
              <a:spcBef>
                <a:spcPts val="0"/>
              </a:spcBef>
            </a:pPr>
            <a:r>
              <a:rPr lang="en-US" dirty="0">
                <a:solidFill>
                  <a:schemeClr val="bg1"/>
                </a:solidFill>
              </a:rPr>
              <a:t>students and to improve school climate as it pertains to gender diversity.</a:t>
            </a:r>
          </a:p>
        </p:txBody>
      </p:sp>
      <p:pic>
        <p:nvPicPr>
          <p:cNvPr id="9" name="Content Placeholder 5" descr="Screen Shot 2016-03-16 at 2.38.29 PM.png"/>
          <p:cNvPicPr>
            <a:picLocks noChangeAspect="1"/>
          </p:cNvPicPr>
          <p:nvPr/>
        </p:nvPicPr>
        <p:blipFill>
          <a:blip r:embed="rId2"/>
          <a:srcRect l="-60890" r="-60890"/>
          <a:stretch>
            <a:fillRect/>
          </a:stretch>
        </p:blipFill>
        <p:spPr>
          <a:xfrm>
            <a:off x="-605491" y="5121563"/>
            <a:ext cx="2830898" cy="1571184"/>
          </a:xfrm>
          <a:prstGeom prst="rect">
            <a:avLst/>
          </a:prstGeom>
        </p:spPr>
      </p:pic>
    </p:spTree>
    <p:extLst>
      <p:ext uri="{BB962C8B-B14F-4D97-AF65-F5344CB8AC3E}">
        <p14:creationId xmlns:p14="http://schemas.microsoft.com/office/powerpoint/2010/main" val="799478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583076"/>
            <a:ext cx="7583487" cy="1044388"/>
          </a:xfrm>
        </p:spPr>
        <p:txBody>
          <a:bodyPr/>
          <a:lstStyle/>
          <a:p>
            <a:r>
              <a:rPr lang="en-US" dirty="0"/>
              <a:t>               School Issues</a:t>
            </a:r>
            <a:br>
              <a:rPr lang="en-US" dirty="0"/>
            </a:br>
            <a:r>
              <a:rPr lang="en-US" sz="2000" dirty="0">
                <a:solidFill>
                  <a:schemeClr val="accent2"/>
                </a:solidFill>
              </a:rPr>
              <a:t>Discriminatory School Policies and Practices</a:t>
            </a:r>
          </a:p>
        </p:txBody>
      </p:sp>
      <p:sp>
        <p:nvSpPr>
          <p:cNvPr id="3" name="Content Placeholder 2"/>
          <p:cNvSpPr>
            <a:spLocks noGrp="1"/>
          </p:cNvSpPr>
          <p:nvPr>
            <p:ph idx="1"/>
          </p:nvPr>
        </p:nvSpPr>
        <p:spPr>
          <a:xfrm>
            <a:off x="822325" y="2052772"/>
            <a:ext cx="7583487" cy="3217871"/>
          </a:xfrm>
        </p:spPr>
        <p:txBody>
          <a:bodyPr>
            <a:normAutofit/>
          </a:bodyPr>
          <a:lstStyle/>
          <a:p>
            <a:r>
              <a:rPr lang="en-US" b="1" dirty="0"/>
              <a:t>20% prevented from wearing clothes considered “inappropriate” based on gender</a:t>
            </a:r>
          </a:p>
          <a:p>
            <a:r>
              <a:rPr lang="en-US" b="1" dirty="0"/>
              <a:t>12% of LGBTQ+ students were prevented from wearing clothing or items supporting LGBTQ+ issues</a:t>
            </a:r>
          </a:p>
          <a:p>
            <a:r>
              <a:rPr lang="en-US" b="1" dirty="0"/>
              <a:t>16% were prevented or discouraged from participating in school sports because of their  LGBTQ+ identity</a:t>
            </a:r>
          </a:p>
        </p:txBody>
      </p:sp>
      <p:sp>
        <p:nvSpPr>
          <p:cNvPr id="4" name="Rectangle 3"/>
          <p:cNvSpPr/>
          <p:nvPr/>
        </p:nvSpPr>
        <p:spPr>
          <a:xfrm>
            <a:off x="822325" y="5984473"/>
            <a:ext cx="4685898" cy="394660"/>
          </a:xfrm>
          <a:prstGeom prst="rect">
            <a:avLst/>
          </a:prstGeom>
        </p:spPr>
        <p:txBody>
          <a:bodyPr wrap="none">
            <a:spAutoFit/>
          </a:bodyPr>
          <a:lstStyle/>
          <a:p>
            <a:pPr>
              <a:lnSpc>
                <a:spcPct val="120000"/>
              </a:lnSpc>
              <a:spcBef>
                <a:spcPts val="0"/>
              </a:spcBef>
              <a:buNone/>
            </a:pPr>
            <a:r>
              <a:rPr lang="en-US" dirty="0">
                <a:hlinkClick r:id="rId2"/>
              </a:rPr>
              <a:t>GLSEN 2021 National School Climate Survey</a:t>
            </a:r>
            <a:endParaRPr lang="en-US" dirty="0"/>
          </a:p>
        </p:txBody>
      </p:sp>
    </p:spTree>
    <p:extLst>
      <p:ext uri="{BB962C8B-B14F-4D97-AF65-F5344CB8AC3E}">
        <p14:creationId xmlns:p14="http://schemas.microsoft.com/office/powerpoint/2010/main" val="2782834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512151"/>
            <a:ext cx="7583487" cy="1044388"/>
          </a:xfrm>
        </p:spPr>
        <p:txBody>
          <a:bodyPr/>
          <a:lstStyle/>
          <a:p>
            <a:pPr algn="ctr"/>
            <a:r>
              <a:rPr lang="en-US" dirty="0"/>
              <a:t>Effects of a Hostile Climate</a:t>
            </a:r>
            <a:br>
              <a:rPr lang="en-US" dirty="0"/>
            </a:br>
            <a:endParaRPr lang="en-US" sz="2000" dirty="0">
              <a:solidFill>
                <a:schemeClr val="accent2"/>
              </a:solidFill>
            </a:endParaRPr>
          </a:p>
        </p:txBody>
      </p:sp>
      <p:sp>
        <p:nvSpPr>
          <p:cNvPr id="3" name="Content Placeholder 2"/>
          <p:cNvSpPr>
            <a:spLocks noGrp="1"/>
          </p:cNvSpPr>
          <p:nvPr>
            <p:ph idx="1"/>
          </p:nvPr>
        </p:nvSpPr>
        <p:spPr>
          <a:xfrm>
            <a:off x="780256" y="1426715"/>
            <a:ext cx="7583487" cy="4208930"/>
          </a:xfrm>
        </p:spPr>
        <p:txBody>
          <a:bodyPr>
            <a:normAutofit/>
          </a:bodyPr>
          <a:lstStyle/>
          <a:p>
            <a:r>
              <a:rPr lang="en-US" b="1" dirty="0"/>
              <a:t>Three times more likely to have missed school in the past month</a:t>
            </a:r>
          </a:p>
          <a:p>
            <a:r>
              <a:rPr lang="en-US" b="1" dirty="0"/>
              <a:t>Reported lower sense of belonging at school</a:t>
            </a:r>
            <a:endParaRPr lang="en-US" dirty="0"/>
          </a:p>
          <a:p>
            <a:r>
              <a:rPr lang="en-US" b="1" dirty="0"/>
              <a:t>Had lower GPAs than non-harassed peers</a:t>
            </a:r>
          </a:p>
          <a:p>
            <a:r>
              <a:rPr lang="en-US" b="1" dirty="0"/>
              <a:t>Twice as likely to report not looking to pursue PSE</a:t>
            </a:r>
          </a:p>
          <a:p>
            <a:r>
              <a:rPr lang="en-US" b="1" dirty="0"/>
              <a:t>Twice as likely to have been disciplined at school</a:t>
            </a:r>
          </a:p>
          <a:p>
            <a:r>
              <a:rPr lang="en-US" b="1" dirty="0"/>
              <a:t>Were consider leaving school (31% to 51%)</a:t>
            </a:r>
            <a:endParaRPr lang="en-US" dirty="0"/>
          </a:p>
        </p:txBody>
      </p:sp>
      <p:sp>
        <p:nvSpPr>
          <p:cNvPr id="4" name="Rectangle 3"/>
          <p:cNvSpPr/>
          <p:nvPr/>
        </p:nvSpPr>
        <p:spPr>
          <a:xfrm>
            <a:off x="1883229" y="5984473"/>
            <a:ext cx="4686247" cy="394660"/>
          </a:xfrm>
          <a:prstGeom prst="rect">
            <a:avLst/>
          </a:prstGeom>
        </p:spPr>
        <p:txBody>
          <a:bodyPr wrap="square">
            <a:spAutoFit/>
          </a:bodyPr>
          <a:lstStyle/>
          <a:p>
            <a:pPr>
              <a:lnSpc>
                <a:spcPct val="120000"/>
              </a:lnSpc>
              <a:spcBef>
                <a:spcPts val="0"/>
              </a:spcBef>
              <a:buNone/>
            </a:pPr>
            <a:r>
              <a:rPr lang="en-US" dirty="0">
                <a:hlinkClick r:id="rId2"/>
              </a:rPr>
              <a:t>GLSEN 2021 National School Climate Survey</a:t>
            </a:r>
            <a:endParaRPr lang="en-US" dirty="0"/>
          </a:p>
        </p:txBody>
      </p:sp>
      <p:pic>
        <p:nvPicPr>
          <p:cNvPr id="5" name="Content Placeholder 5" descr="Screen Shot 2016-03-16 at 2.38.29 PM.png"/>
          <p:cNvPicPr>
            <a:picLocks noChangeAspect="1"/>
          </p:cNvPicPr>
          <p:nvPr/>
        </p:nvPicPr>
        <p:blipFill>
          <a:blip r:embed="rId3"/>
          <a:srcRect l="-60890" r="-60890"/>
          <a:stretch>
            <a:fillRect/>
          </a:stretch>
        </p:blipFill>
        <p:spPr>
          <a:xfrm>
            <a:off x="-635986" y="5286816"/>
            <a:ext cx="2830898" cy="1571184"/>
          </a:xfrm>
          <a:prstGeom prst="rect">
            <a:avLst/>
          </a:prstGeom>
        </p:spPr>
      </p:pic>
    </p:spTree>
    <p:extLst>
      <p:ext uri="{BB962C8B-B14F-4D97-AF65-F5344CB8AC3E}">
        <p14:creationId xmlns:p14="http://schemas.microsoft.com/office/powerpoint/2010/main" val="205834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6770" y="327912"/>
            <a:ext cx="8785184" cy="1500890"/>
          </a:xfrm>
        </p:spPr>
        <p:txBody>
          <a:bodyPr>
            <a:normAutofit/>
          </a:bodyPr>
          <a:lstStyle/>
          <a:p>
            <a:pPr algn="ctr"/>
            <a:r>
              <a:rPr lang="en-US" sz="3600" dirty="0"/>
              <a:t>Legal &amp; Policy Matters</a:t>
            </a:r>
            <a:br>
              <a:rPr lang="en-US" dirty="0"/>
            </a:br>
            <a:endParaRPr lang="en-US" dirty="0"/>
          </a:p>
        </p:txBody>
      </p:sp>
      <p:sp>
        <p:nvSpPr>
          <p:cNvPr id="8" name="Rectangle 7"/>
          <p:cNvSpPr/>
          <p:nvPr/>
        </p:nvSpPr>
        <p:spPr>
          <a:xfrm>
            <a:off x="979361" y="1376339"/>
            <a:ext cx="7621930" cy="5729261"/>
          </a:xfrm>
          <a:prstGeom prst="rect">
            <a:avLst/>
          </a:prstGeom>
        </p:spPr>
        <p:txBody>
          <a:bodyPr wrap="square">
            <a:spAutoFit/>
          </a:bodyPr>
          <a:lstStyle/>
          <a:p>
            <a:pPr>
              <a:lnSpc>
                <a:spcPct val="110000"/>
              </a:lnSpc>
            </a:pPr>
            <a:r>
              <a:rPr lang="en-US" dirty="0">
                <a:solidFill>
                  <a:schemeClr val="bg1"/>
                </a:solidFill>
              </a:rPr>
              <a:t>Title IX (Patsy Mink Equal Opportunity in Education Act, 2002)</a:t>
            </a:r>
          </a:p>
          <a:p>
            <a:pPr marL="742950" lvl="1" indent="-285750">
              <a:lnSpc>
                <a:spcPct val="110000"/>
              </a:lnSpc>
              <a:buFontTx/>
              <a:buChar char="-"/>
            </a:pPr>
            <a:r>
              <a:rPr lang="en-US" sz="1400" dirty="0">
                <a:solidFill>
                  <a:schemeClr val="bg1"/>
                </a:solidFill>
              </a:rPr>
              <a:t>U.S. Department of Education Office of Civil Rights considers gender identity and    gender expression as protected classes under Title IX</a:t>
            </a:r>
          </a:p>
          <a:p>
            <a:pPr lvl="1">
              <a:lnSpc>
                <a:spcPct val="110000"/>
              </a:lnSpc>
            </a:pPr>
            <a:endParaRPr lang="en-US" sz="1400" dirty="0">
              <a:solidFill>
                <a:schemeClr val="bg1"/>
              </a:solidFill>
            </a:endParaRPr>
          </a:p>
          <a:p>
            <a:pPr marL="742950" lvl="1" indent="-285750">
              <a:lnSpc>
                <a:spcPct val="110000"/>
              </a:lnSpc>
              <a:buFontTx/>
              <a:buChar char="-"/>
            </a:pPr>
            <a:r>
              <a:rPr lang="en-US" sz="1400" dirty="0">
                <a:solidFill>
                  <a:schemeClr val="bg1"/>
                </a:solidFill>
              </a:rPr>
              <a:t>The DOE-OCR and the U.S. DOJ have filed and won lawsuits in this regard</a:t>
            </a:r>
            <a:endParaRPr lang="en-US" dirty="0">
              <a:solidFill>
                <a:schemeClr val="bg1"/>
              </a:solidFill>
            </a:endParaRPr>
          </a:p>
          <a:p>
            <a:pPr>
              <a:lnSpc>
                <a:spcPct val="110000"/>
              </a:lnSpc>
            </a:pPr>
            <a:endParaRPr lang="en-US" sz="1000" dirty="0">
              <a:solidFill>
                <a:schemeClr val="bg1"/>
              </a:solidFill>
            </a:endParaRPr>
          </a:p>
          <a:p>
            <a:pPr>
              <a:lnSpc>
                <a:spcPct val="120000"/>
              </a:lnSpc>
            </a:pPr>
            <a:r>
              <a:rPr lang="en-US" dirty="0">
                <a:solidFill>
                  <a:schemeClr val="bg1"/>
                </a:solidFill>
              </a:rPr>
              <a:t>FERPA</a:t>
            </a:r>
          </a:p>
          <a:p>
            <a:pPr marL="742950" lvl="1" indent="-285750">
              <a:lnSpc>
                <a:spcPct val="120000"/>
              </a:lnSpc>
              <a:buFontTx/>
              <a:buChar char="-"/>
            </a:pPr>
            <a:r>
              <a:rPr lang="en-US" sz="1400" dirty="0">
                <a:solidFill>
                  <a:schemeClr val="bg1"/>
                </a:solidFill>
              </a:rPr>
              <a:t>According to Lambda Legal, students (ages 18+) and/or parents or legal guardians have the right to request a school change the name and gender marker on a student’s records if they are incorrect, misleading, or violate one’s privacy [34 C.F.R. section 99.7(a)(2)(ii)]</a:t>
            </a:r>
            <a:r>
              <a:rPr lang="en-US" dirty="0">
                <a:solidFill>
                  <a:schemeClr val="bg1"/>
                </a:solidFill>
              </a:rPr>
              <a:t> </a:t>
            </a:r>
          </a:p>
          <a:p>
            <a:pPr>
              <a:lnSpc>
                <a:spcPct val="120000"/>
              </a:lnSpc>
            </a:pPr>
            <a:endParaRPr lang="en-US" sz="1000" dirty="0">
              <a:solidFill>
                <a:schemeClr val="bg1"/>
              </a:solidFill>
            </a:endParaRPr>
          </a:p>
          <a:p>
            <a:pPr>
              <a:lnSpc>
                <a:spcPct val="120000"/>
              </a:lnSpc>
            </a:pPr>
            <a:r>
              <a:rPr lang="en-US" dirty="0">
                <a:solidFill>
                  <a:schemeClr val="bg1"/>
                </a:solidFill>
              </a:rPr>
              <a:t>Section 504 of the Rehabilitation Act of 1973</a:t>
            </a:r>
          </a:p>
          <a:p>
            <a:pPr lvl="1">
              <a:lnSpc>
                <a:spcPct val="120000"/>
              </a:lnSpc>
            </a:pPr>
            <a:r>
              <a:rPr lang="en-US" dirty="0">
                <a:solidFill>
                  <a:schemeClr val="bg1"/>
                </a:solidFill>
              </a:rPr>
              <a:t>-   </a:t>
            </a:r>
            <a:r>
              <a:rPr lang="en-US" sz="1400" dirty="0">
                <a:solidFill>
                  <a:schemeClr val="bg1"/>
                </a:solidFill>
              </a:rPr>
              <a:t>Gender identity is not a disability in-and-of itself</a:t>
            </a:r>
          </a:p>
          <a:p>
            <a:pPr lvl="1">
              <a:lnSpc>
                <a:spcPct val="120000"/>
              </a:lnSpc>
            </a:pPr>
            <a:r>
              <a:rPr lang="en-US" sz="1400" dirty="0">
                <a:solidFill>
                  <a:schemeClr val="bg1"/>
                </a:solidFill>
              </a:rPr>
              <a:t>-    Focus on disability in the 504 plan, not on gender identity</a:t>
            </a:r>
          </a:p>
          <a:p>
            <a:pPr marL="742950" lvl="1" indent="-285750">
              <a:lnSpc>
                <a:spcPct val="120000"/>
              </a:lnSpc>
              <a:buFontTx/>
              <a:buChar char="-"/>
            </a:pPr>
            <a:r>
              <a:rPr lang="en-US" sz="1400" dirty="0">
                <a:solidFill>
                  <a:schemeClr val="bg1"/>
                </a:solidFill>
              </a:rPr>
              <a:t>If the disability for which one is seeking accommodations centers on mental health sequelae associated with one’s gender identity and that impacts one’s education, it would be appropriate to develop a 504 plan in this situation</a:t>
            </a:r>
          </a:p>
          <a:p>
            <a:pPr>
              <a:lnSpc>
                <a:spcPct val="110000"/>
              </a:lnSpc>
            </a:pPr>
            <a:endParaRPr lang="en-US" sz="3300" dirty="0">
              <a:hlinkClick r:id="rId2"/>
            </a:endParaRPr>
          </a:p>
          <a:p>
            <a:pPr>
              <a:lnSpc>
                <a:spcPct val="120000"/>
              </a:lnSpc>
            </a:pPr>
            <a:endParaRPr lang="en-US" dirty="0"/>
          </a:p>
        </p:txBody>
      </p:sp>
      <p:pic>
        <p:nvPicPr>
          <p:cNvPr id="4" name="Content Placeholder 5" descr="Screen Shot 2016-03-16 at 2.38.29 PM.png"/>
          <p:cNvPicPr>
            <a:picLocks noChangeAspect="1"/>
          </p:cNvPicPr>
          <p:nvPr/>
        </p:nvPicPr>
        <p:blipFill>
          <a:blip r:embed="rId3"/>
          <a:srcRect l="-60890" r="-60890"/>
          <a:stretch>
            <a:fillRect/>
          </a:stretch>
        </p:blipFill>
        <p:spPr>
          <a:xfrm>
            <a:off x="-635986" y="5286816"/>
            <a:ext cx="2830898" cy="1571184"/>
          </a:xfrm>
          <a:prstGeom prst="rect">
            <a:avLst/>
          </a:prstGeom>
        </p:spPr>
      </p:pic>
    </p:spTree>
    <p:extLst>
      <p:ext uri="{BB962C8B-B14F-4D97-AF65-F5344CB8AC3E}">
        <p14:creationId xmlns:p14="http://schemas.microsoft.com/office/powerpoint/2010/main" val="3211814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Raising Ryland</a:t>
            </a:r>
          </a:p>
        </p:txBody>
      </p:sp>
      <p:sp>
        <p:nvSpPr>
          <p:cNvPr id="3" name="Content Placeholder 2"/>
          <p:cNvSpPr>
            <a:spLocks noGrp="1"/>
          </p:cNvSpPr>
          <p:nvPr>
            <p:ph idx="1"/>
          </p:nvPr>
        </p:nvSpPr>
        <p:spPr/>
        <p:txBody>
          <a:bodyPr/>
          <a:lstStyle/>
          <a:p>
            <a:r>
              <a:rPr lang="en-US" dirty="0">
                <a:hlinkClick r:id="rId2"/>
              </a:rPr>
              <a:t>http://www.cnn.com/videos/us/2015/03/17/digital-shorts-parenting-transgender-child-orig.cnn?sr=fbdwtransp</a:t>
            </a:r>
            <a:endParaRPr lang="en-US" dirty="0"/>
          </a:p>
          <a:p>
            <a:pPr indent="0">
              <a:buNone/>
            </a:pPr>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1" y="3429000"/>
            <a:ext cx="5105400"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41752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59AA9-3C55-49DA-8FE7-63DDEA2382E8}"/>
              </a:ext>
            </a:extLst>
          </p:cNvPr>
          <p:cNvSpPr>
            <a:spLocks noGrp="1"/>
          </p:cNvSpPr>
          <p:nvPr>
            <p:ph type="title"/>
          </p:nvPr>
        </p:nvSpPr>
        <p:spPr/>
        <p:txBody>
          <a:bodyPr/>
          <a:lstStyle/>
          <a:p>
            <a:r>
              <a:rPr lang="en-US" dirty="0" err="1"/>
              <a:t>Schulyer</a:t>
            </a:r>
            <a:r>
              <a:rPr lang="en-US" dirty="0"/>
              <a:t> </a:t>
            </a:r>
            <a:r>
              <a:rPr lang="en-US" dirty="0" err="1"/>
              <a:t>Bailar</a:t>
            </a:r>
            <a:endParaRPr lang="en-US" dirty="0"/>
          </a:p>
        </p:txBody>
      </p:sp>
      <p:sp>
        <p:nvSpPr>
          <p:cNvPr id="3" name="Content Placeholder 2">
            <a:extLst>
              <a:ext uri="{FF2B5EF4-FFF2-40B4-BE49-F238E27FC236}">
                <a16:creationId xmlns:a16="http://schemas.microsoft.com/office/drawing/2014/main" id="{9392427B-06E6-4D01-A544-91806E54ACDA}"/>
              </a:ext>
            </a:extLst>
          </p:cNvPr>
          <p:cNvSpPr>
            <a:spLocks noGrp="1"/>
          </p:cNvSpPr>
          <p:nvPr>
            <p:ph idx="1"/>
          </p:nvPr>
        </p:nvSpPr>
        <p:spPr/>
        <p:txBody>
          <a:bodyPr/>
          <a:lstStyle/>
          <a:p>
            <a:r>
              <a:rPr lang="en-US" dirty="0">
                <a:hlinkClick r:id="rId2"/>
              </a:rPr>
              <a:t>https://www.youtube.com/watch?v=niBM3Ii662U</a:t>
            </a:r>
            <a:endParaRPr lang="en-US" dirty="0"/>
          </a:p>
          <a:p>
            <a:endParaRPr lang="en-US" dirty="0"/>
          </a:p>
          <a:p>
            <a:pPr marL="0" indent="0" algn="ctr">
              <a:buNone/>
            </a:pPr>
            <a:endParaRPr lang="en-US" dirty="0"/>
          </a:p>
        </p:txBody>
      </p:sp>
      <p:pic>
        <p:nvPicPr>
          <p:cNvPr id="5" name="Picture 4">
            <a:extLst>
              <a:ext uri="{FF2B5EF4-FFF2-40B4-BE49-F238E27FC236}">
                <a16:creationId xmlns:a16="http://schemas.microsoft.com/office/drawing/2014/main" id="{47200555-7716-4525-9A3E-DD892D0A8D40}"/>
              </a:ext>
            </a:extLst>
          </p:cNvPr>
          <p:cNvPicPr>
            <a:picLocks noChangeAspect="1"/>
          </p:cNvPicPr>
          <p:nvPr/>
        </p:nvPicPr>
        <p:blipFill>
          <a:blip r:embed="rId3"/>
          <a:stretch>
            <a:fillRect/>
          </a:stretch>
        </p:blipFill>
        <p:spPr>
          <a:xfrm>
            <a:off x="2451340" y="2455653"/>
            <a:ext cx="3810000" cy="3810000"/>
          </a:xfrm>
          <a:prstGeom prst="rect">
            <a:avLst/>
          </a:prstGeom>
        </p:spPr>
      </p:pic>
    </p:spTree>
    <p:extLst>
      <p:ext uri="{BB962C8B-B14F-4D97-AF65-F5344CB8AC3E}">
        <p14:creationId xmlns:p14="http://schemas.microsoft.com/office/powerpoint/2010/main" val="4109867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Strategies</a:t>
            </a:r>
          </a:p>
        </p:txBody>
      </p:sp>
      <p:pic>
        <p:nvPicPr>
          <p:cNvPr id="4" name="Content Placeholder 5" descr="Screen Shot 2016-03-16 at 2.38.29 PM.png"/>
          <p:cNvPicPr>
            <a:picLocks noChangeAspect="1"/>
          </p:cNvPicPr>
          <p:nvPr/>
        </p:nvPicPr>
        <p:blipFill>
          <a:blip r:embed="rId2"/>
          <a:srcRect l="-60890" r="-60890"/>
          <a:stretch>
            <a:fillRect/>
          </a:stretch>
        </p:blipFill>
        <p:spPr>
          <a:xfrm>
            <a:off x="-635986" y="5286816"/>
            <a:ext cx="2830898" cy="1571184"/>
          </a:xfrm>
          <a:prstGeom prst="rect">
            <a:avLst/>
          </a:prstGeom>
        </p:spPr>
      </p:pic>
    </p:spTree>
    <p:extLst>
      <p:ext uri="{BB962C8B-B14F-4D97-AF65-F5344CB8AC3E}">
        <p14:creationId xmlns:p14="http://schemas.microsoft.com/office/powerpoint/2010/main" val="35322339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2C371B37-19F0-4AB2-A9F0-BB680C9725C0}"/>
              </a:ext>
            </a:extLst>
          </p:cNvPr>
          <p:cNvGraphicFramePr/>
          <p:nvPr>
            <p:extLst>
              <p:ext uri="{D42A27DB-BD31-4B8C-83A1-F6EECF244321}">
                <p14:modId xmlns:p14="http://schemas.microsoft.com/office/powerpoint/2010/main" val="1806408300"/>
              </p:ext>
            </p:extLst>
          </p:nvPr>
        </p:nvGraphicFramePr>
        <p:xfrm>
          <a:off x="439947" y="232914"/>
          <a:ext cx="8410755" cy="63490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80856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6770" y="327912"/>
            <a:ext cx="8785184" cy="1500890"/>
          </a:xfrm>
        </p:spPr>
        <p:txBody>
          <a:bodyPr>
            <a:normAutofit/>
          </a:bodyPr>
          <a:lstStyle/>
          <a:p>
            <a:pPr algn="ctr"/>
            <a:r>
              <a:rPr lang="en-US" sz="3600" dirty="0"/>
              <a:t>Resources</a:t>
            </a:r>
            <a:br>
              <a:rPr lang="en-US" dirty="0"/>
            </a:br>
            <a:endParaRPr lang="en-US" dirty="0"/>
          </a:p>
        </p:txBody>
      </p:sp>
      <p:sp>
        <p:nvSpPr>
          <p:cNvPr id="8" name="Rectangle 7"/>
          <p:cNvSpPr/>
          <p:nvPr/>
        </p:nvSpPr>
        <p:spPr>
          <a:xfrm>
            <a:off x="969087" y="1078357"/>
            <a:ext cx="7621930" cy="4676665"/>
          </a:xfrm>
          <a:prstGeom prst="rect">
            <a:avLst/>
          </a:prstGeom>
        </p:spPr>
        <p:txBody>
          <a:bodyPr wrap="square">
            <a:spAutoFit/>
          </a:bodyPr>
          <a:lstStyle/>
          <a:p>
            <a:pPr>
              <a:lnSpc>
                <a:spcPct val="120000"/>
              </a:lnSpc>
            </a:pPr>
            <a:endParaRPr lang="en-US" sz="2000" dirty="0">
              <a:hlinkClick r:id="rId2"/>
            </a:endParaRPr>
          </a:p>
          <a:p>
            <a:pPr>
              <a:lnSpc>
                <a:spcPct val="120000"/>
              </a:lnSpc>
            </a:pPr>
            <a:r>
              <a:rPr lang="en-US" sz="2000" dirty="0">
                <a:hlinkClick r:id="rId2"/>
              </a:rPr>
              <a:t>National Association of School Psychologists</a:t>
            </a:r>
            <a:r>
              <a:rPr lang="en-US" sz="2000" dirty="0"/>
              <a:t> </a:t>
            </a:r>
            <a:r>
              <a:rPr lang="en-US" sz="2000" dirty="0">
                <a:solidFill>
                  <a:schemeClr val="bg1"/>
                </a:solidFill>
              </a:rPr>
              <a:t>(NASP)</a:t>
            </a:r>
          </a:p>
          <a:p>
            <a:pPr>
              <a:lnSpc>
                <a:spcPct val="120000"/>
              </a:lnSpc>
            </a:pPr>
            <a:r>
              <a:rPr lang="en-US" sz="2000" dirty="0">
                <a:hlinkClick r:id="rId3"/>
              </a:rPr>
              <a:t>Gay, Lesbian and Straight Education </a:t>
            </a:r>
            <a:r>
              <a:rPr lang="en-US" sz="2000" dirty="0">
                <a:solidFill>
                  <a:schemeClr val="bg1"/>
                </a:solidFill>
                <a:hlinkClick r:id="rId3"/>
              </a:rPr>
              <a:t>Network</a:t>
            </a:r>
            <a:r>
              <a:rPr lang="en-US" sz="2000" dirty="0">
                <a:solidFill>
                  <a:schemeClr val="bg1"/>
                </a:solidFill>
              </a:rPr>
              <a:t> (GLSEN)</a:t>
            </a:r>
          </a:p>
          <a:p>
            <a:pPr>
              <a:lnSpc>
                <a:spcPct val="120000"/>
              </a:lnSpc>
            </a:pPr>
            <a:r>
              <a:rPr lang="en-US" sz="2000" dirty="0">
                <a:solidFill>
                  <a:schemeClr val="bg1"/>
                </a:solidFill>
                <a:hlinkClick r:id="rId4"/>
              </a:rPr>
              <a:t>Transparenthood</a:t>
            </a:r>
            <a:r>
              <a:rPr lang="en-US" sz="2000" dirty="0">
                <a:solidFill>
                  <a:schemeClr val="bg1"/>
                </a:solidFill>
              </a:rPr>
              <a:t> (Blog)</a:t>
            </a:r>
          </a:p>
          <a:p>
            <a:pPr>
              <a:lnSpc>
                <a:spcPct val="120000"/>
              </a:lnSpc>
            </a:pPr>
            <a:r>
              <a:rPr lang="en-US" sz="2000" dirty="0">
                <a:hlinkClick r:id="rId5" action="ppaction://hlinkfile"/>
              </a:rPr>
              <a:t>TransActive Gender Center</a:t>
            </a:r>
            <a:endParaRPr lang="en-US" sz="2000" dirty="0"/>
          </a:p>
          <a:p>
            <a:pPr>
              <a:lnSpc>
                <a:spcPct val="120000"/>
              </a:lnSpc>
            </a:pPr>
            <a:r>
              <a:rPr lang="en-US" sz="2000" dirty="0">
                <a:hlinkClick r:id="rId6"/>
              </a:rPr>
              <a:t>Welcoming Schools</a:t>
            </a:r>
            <a:endParaRPr lang="en-US" sz="2000" dirty="0">
              <a:solidFill>
                <a:srgbClr val="FF0000"/>
              </a:solidFill>
            </a:endParaRPr>
          </a:p>
          <a:p>
            <a:pPr>
              <a:lnSpc>
                <a:spcPct val="120000"/>
              </a:lnSpc>
            </a:pPr>
            <a:r>
              <a:rPr lang="en-US" sz="2000" dirty="0">
                <a:hlinkClick r:id="rId7"/>
              </a:rPr>
              <a:t>Gay, Lesbian, Bisexual, and Transgender Community Center</a:t>
            </a:r>
            <a:r>
              <a:rPr lang="en-US" sz="2000" dirty="0"/>
              <a:t> </a:t>
            </a:r>
          </a:p>
          <a:p>
            <a:pPr>
              <a:lnSpc>
                <a:spcPct val="120000"/>
              </a:lnSpc>
            </a:pPr>
            <a:r>
              <a:rPr lang="en-US" sz="2000" dirty="0">
                <a:hlinkClick r:id="rId8"/>
              </a:rPr>
              <a:t>TransYouth Family Allies</a:t>
            </a:r>
            <a:endParaRPr lang="en-US" sz="2000" dirty="0"/>
          </a:p>
          <a:p>
            <a:pPr>
              <a:lnSpc>
                <a:spcPct val="120000"/>
              </a:lnSpc>
            </a:pPr>
            <a:r>
              <a:rPr lang="en-US" sz="2000" dirty="0">
                <a:hlinkClick r:id="rId9"/>
              </a:rPr>
              <a:t>Philadelphia Trans-Health Conference</a:t>
            </a:r>
            <a:endParaRPr lang="en-US" sz="2000" dirty="0"/>
          </a:p>
          <a:p>
            <a:pPr>
              <a:lnSpc>
                <a:spcPct val="120000"/>
              </a:lnSpc>
            </a:pPr>
            <a:r>
              <a:rPr lang="en-US" sz="2000" dirty="0">
                <a:hlinkClick r:id="rId10"/>
              </a:rPr>
              <a:t>TNET – PFLAG’s Transgender Network</a:t>
            </a:r>
            <a:endParaRPr lang="en-US" sz="2000" dirty="0"/>
          </a:p>
          <a:p>
            <a:pPr>
              <a:lnSpc>
                <a:spcPct val="110000"/>
              </a:lnSpc>
            </a:pPr>
            <a:endParaRPr lang="en-US" sz="3300" dirty="0">
              <a:hlinkClick r:id="rId11"/>
            </a:endParaRPr>
          </a:p>
          <a:p>
            <a:pPr>
              <a:lnSpc>
                <a:spcPct val="120000"/>
              </a:lnSpc>
            </a:pPr>
            <a:endParaRPr lang="en-US" dirty="0"/>
          </a:p>
        </p:txBody>
      </p:sp>
    </p:spTree>
    <p:extLst>
      <p:ext uri="{BB962C8B-B14F-4D97-AF65-F5344CB8AC3E}">
        <p14:creationId xmlns:p14="http://schemas.microsoft.com/office/powerpoint/2010/main" val="10433852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6770" y="327912"/>
            <a:ext cx="8785184" cy="1500890"/>
          </a:xfrm>
        </p:spPr>
        <p:txBody>
          <a:bodyPr>
            <a:normAutofit/>
          </a:bodyPr>
          <a:lstStyle/>
          <a:p>
            <a:pPr algn="ctr"/>
            <a:r>
              <a:rPr lang="en-US" sz="3600" dirty="0"/>
              <a:t>References</a:t>
            </a:r>
            <a:br>
              <a:rPr lang="en-US" dirty="0"/>
            </a:br>
            <a:endParaRPr lang="en-US" dirty="0"/>
          </a:p>
        </p:txBody>
      </p:sp>
      <p:sp>
        <p:nvSpPr>
          <p:cNvPr id="8" name="Rectangle 7"/>
          <p:cNvSpPr/>
          <p:nvPr/>
        </p:nvSpPr>
        <p:spPr>
          <a:xfrm>
            <a:off x="969087" y="955067"/>
            <a:ext cx="7621930" cy="6396303"/>
          </a:xfrm>
          <a:prstGeom prst="rect">
            <a:avLst/>
          </a:prstGeom>
        </p:spPr>
        <p:txBody>
          <a:bodyPr wrap="square">
            <a:spAutoFit/>
          </a:bodyPr>
          <a:lstStyle/>
          <a:p>
            <a:pPr>
              <a:lnSpc>
                <a:spcPct val="100000"/>
              </a:lnSpc>
              <a:spcBef>
                <a:spcPts val="0"/>
              </a:spcBef>
              <a:buNone/>
            </a:pPr>
            <a:endParaRPr lang="en-US" sz="1400" dirty="0">
              <a:solidFill>
                <a:schemeClr val="bg1"/>
              </a:solidFill>
            </a:endParaRPr>
          </a:p>
          <a:p>
            <a:pPr>
              <a:lnSpc>
                <a:spcPct val="100000"/>
              </a:lnSpc>
              <a:spcBef>
                <a:spcPts val="0"/>
              </a:spcBef>
              <a:buNone/>
            </a:pPr>
            <a:r>
              <a:rPr lang="en-US" sz="1400" dirty="0">
                <a:solidFill>
                  <a:schemeClr val="bg1"/>
                </a:solidFill>
              </a:rPr>
              <a:t>Austin, A., Craig, S. L., DeSousa, S., McInroy, L. B. (2022). Suicidality amongst transgender </a:t>
            </a:r>
          </a:p>
          <a:p>
            <a:pPr>
              <a:lnSpc>
                <a:spcPct val="100000"/>
              </a:lnSpc>
              <a:spcBef>
                <a:spcPts val="0"/>
              </a:spcBef>
              <a:buNone/>
            </a:pPr>
            <a:r>
              <a:rPr lang="en-US" sz="1400" dirty="0">
                <a:solidFill>
                  <a:schemeClr val="bg1"/>
                </a:solidFill>
              </a:rPr>
              <a:t>       youth: Elucidating the role of interpersonal risk factors. Journal of Interpersonal </a:t>
            </a:r>
          </a:p>
          <a:p>
            <a:pPr>
              <a:lnSpc>
                <a:spcPct val="100000"/>
              </a:lnSpc>
              <a:spcBef>
                <a:spcPts val="0"/>
              </a:spcBef>
              <a:buNone/>
            </a:pPr>
            <a:r>
              <a:rPr lang="en-US" sz="1400" dirty="0">
                <a:solidFill>
                  <a:schemeClr val="bg1"/>
                </a:solidFill>
              </a:rPr>
              <a:t>       Violence, 37, 5-6.</a:t>
            </a:r>
          </a:p>
          <a:p>
            <a:pPr>
              <a:lnSpc>
                <a:spcPct val="100000"/>
              </a:lnSpc>
              <a:spcBef>
                <a:spcPts val="0"/>
              </a:spcBef>
              <a:buNone/>
            </a:pPr>
            <a:endParaRPr lang="en-US" sz="1400" dirty="0">
              <a:solidFill>
                <a:schemeClr val="bg1"/>
              </a:solidFill>
            </a:endParaRPr>
          </a:p>
          <a:p>
            <a:pPr>
              <a:lnSpc>
                <a:spcPct val="100000"/>
              </a:lnSpc>
              <a:spcBef>
                <a:spcPts val="0"/>
              </a:spcBef>
              <a:buNone/>
            </a:pPr>
            <a:r>
              <a:rPr lang="en-US" sz="1400" dirty="0">
                <a:solidFill>
                  <a:schemeClr val="bg1"/>
                </a:solidFill>
              </a:rPr>
              <a:t>Gay, Lesbian and Straight Education Network. (2022). </a:t>
            </a:r>
            <a:r>
              <a:rPr lang="en-US" sz="1400" i="1" dirty="0">
                <a:solidFill>
                  <a:schemeClr val="bg1"/>
                </a:solidFill>
              </a:rPr>
              <a:t>The 2021 National Climate Survey. </a:t>
            </a:r>
          </a:p>
          <a:p>
            <a:pPr>
              <a:lnSpc>
                <a:spcPct val="100000"/>
              </a:lnSpc>
              <a:spcBef>
                <a:spcPts val="0"/>
              </a:spcBef>
              <a:buNone/>
            </a:pPr>
            <a:r>
              <a:rPr lang="en-US" sz="1400" i="1" dirty="0">
                <a:solidFill>
                  <a:schemeClr val="bg1"/>
                </a:solidFill>
              </a:rPr>
              <a:t>       </a:t>
            </a:r>
            <a:r>
              <a:rPr lang="en-US" sz="1400" dirty="0">
                <a:solidFill>
                  <a:schemeClr val="bg1"/>
                </a:solidFill>
              </a:rPr>
              <a:t>New York: Author.</a:t>
            </a:r>
          </a:p>
          <a:p>
            <a:pPr>
              <a:lnSpc>
                <a:spcPct val="100000"/>
              </a:lnSpc>
              <a:spcBef>
                <a:spcPts val="0"/>
              </a:spcBef>
              <a:buNone/>
            </a:pPr>
            <a:endParaRPr lang="en-US" sz="800" dirty="0">
              <a:solidFill>
                <a:schemeClr val="bg1"/>
              </a:solidFill>
            </a:endParaRPr>
          </a:p>
          <a:p>
            <a:pPr>
              <a:lnSpc>
                <a:spcPct val="100000"/>
              </a:lnSpc>
              <a:spcBef>
                <a:spcPts val="0"/>
              </a:spcBef>
              <a:buNone/>
            </a:pPr>
            <a:r>
              <a:rPr lang="en-US" sz="1400" dirty="0">
                <a:solidFill>
                  <a:schemeClr val="bg1"/>
                </a:solidFill>
              </a:rPr>
              <a:t>Gender Spectrum. (2015). </a:t>
            </a:r>
            <a:r>
              <a:rPr lang="en-US" sz="1400" i="1" dirty="0">
                <a:solidFill>
                  <a:schemeClr val="bg1"/>
                </a:solidFill>
              </a:rPr>
              <a:t>Schools in transition: A guide for supporting transgender students </a:t>
            </a:r>
          </a:p>
          <a:p>
            <a:pPr>
              <a:lnSpc>
                <a:spcPct val="100000"/>
              </a:lnSpc>
              <a:spcBef>
                <a:spcPts val="0"/>
              </a:spcBef>
              <a:buNone/>
            </a:pPr>
            <a:r>
              <a:rPr lang="en-US" sz="1400" i="1" dirty="0">
                <a:solidFill>
                  <a:schemeClr val="bg1"/>
                </a:solidFill>
              </a:rPr>
              <a:t>       in k-12 schools.</a:t>
            </a:r>
            <a:r>
              <a:rPr lang="en-US" sz="1400" dirty="0">
                <a:solidFill>
                  <a:schemeClr val="bg1"/>
                </a:solidFill>
              </a:rPr>
              <a:t> Oakland, CA: Author.  </a:t>
            </a:r>
          </a:p>
          <a:p>
            <a:pPr>
              <a:lnSpc>
                <a:spcPct val="100000"/>
              </a:lnSpc>
              <a:spcBef>
                <a:spcPts val="0"/>
              </a:spcBef>
              <a:buNone/>
            </a:pPr>
            <a:endParaRPr lang="en-US" sz="800" dirty="0">
              <a:solidFill>
                <a:schemeClr val="bg1"/>
              </a:solidFill>
            </a:endParaRPr>
          </a:p>
          <a:p>
            <a:pPr>
              <a:lnSpc>
                <a:spcPct val="100000"/>
              </a:lnSpc>
              <a:spcBef>
                <a:spcPts val="0"/>
              </a:spcBef>
              <a:buNone/>
            </a:pPr>
            <a:r>
              <a:rPr lang="en-US" sz="1400" dirty="0">
                <a:solidFill>
                  <a:schemeClr val="bg1"/>
                </a:solidFill>
              </a:rPr>
              <a:t>Hyun, J. H., Raff, R., &amp; Trier, B. (2012). </a:t>
            </a:r>
            <a:r>
              <a:rPr lang="en-US" sz="1400" i="1" dirty="0">
                <a:solidFill>
                  <a:schemeClr val="bg1"/>
                </a:solidFill>
              </a:rPr>
              <a:t>Helping transgender youth</a:t>
            </a:r>
            <a:r>
              <a:rPr lang="en-US" sz="1400" dirty="0">
                <a:solidFill>
                  <a:schemeClr val="bg1"/>
                </a:solidFill>
              </a:rPr>
              <a:t>. Presentation made at </a:t>
            </a:r>
          </a:p>
          <a:p>
            <a:pPr>
              <a:lnSpc>
                <a:spcPct val="100000"/>
              </a:lnSpc>
              <a:spcBef>
                <a:spcPts val="0"/>
              </a:spcBef>
              <a:buNone/>
            </a:pPr>
            <a:r>
              <a:rPr lang="en-US" sz="1400" dirty="0">
                <a:solidFill>
                  <a:schemeClr val="bg1"/>
                </a:solidFill>
              </a:rPr>
              <a:t>       the annual meeting of the Washington School Counselors Association Meeting.  </a:t>
            </a:r>
          </a:p>
          <a:p>
            <a:pPr>
              <a:lnSpc>
                <a:spcPct val="100000"/>
              </a:lnSpc>
              <a:spcBef>
                <a:spcPts val="0"/>
              </a:spcBef>
              <a:buNone/>
            </a:pPr>
            <a:endParaRPr lang="en-US" sz="800" dirty="0">
              <a:solidFill>
                <a:schemeClr val="bg1"/>
              </a:solidFill>
            </a:endParaRPr>
          </a:p>
          <a:p>
            <a:pPr>
              <a:lnSpc>
                <a:spcPct val="100000"/>
              </a:lnSpc>
              <a:spcBef>
                <a:spcPts val="0"/>
              </a:spcBef>
              <a:buNone/>
            </a:pPr>
            <a:r>
              <a:rPr lang="en-US" sz="1400" dirty="0">
                <a:solidFill>
                  <a:schemeClr val="bg1"/>
                </a:solidFill>
              </a:rPr>
              <a:t>Reeves, M. A., &amp; Brock, S. E. (2011). </a:t>
            </a:r>
            <a:r>
              <a:rPr lang="en-US" sz="1400" i="1" dirty="0">
                <a:solidFill>
                  <a:schemeClr val="bg1"/>
                </a:solidFill>
              </a:rPr>
              <a:t>PREP</a:t>
            </a:r>
            <a:r>
              <a:rPr lang="en-US" sz="1400" i="1" u="sng" dirty="0">
                <a:solidFill>
                  <a:schemeClr val="bg1"/>
                </a:solidFill>
              </a:rPr>
              <a:t>a</a:t>
            </a:r>
            <a:r>
              <a:rPr lang="en-US" sz="1400" i="1" dirty="0">
                <a:solidFill>
                  <a:schemeClr val="bg1"/>
                </a:solidFill>
              </a:rPr>
              <a:t>RE workshop 1: Crisis prevention &amp; </a:t>
            </a:r>
          </a:p>
          <a:p>
            <a:pPr>
              <a:lnSpc>
                <a:spcPct val="100000"/>
              </a:lnSpc>
              <a:spcBef>
                <a:spcPts val="0"/>
              </a:spcBef>
              <a:buNone/>
            </a:pPr>
            <a:r>
              <a:rPr lang="en-US" sz="1400" i="1" dirty="0">
                <a:solidFill>
                  <a:schemeClr val="bg1"/>
                </a:solidFill>
              </a:rPr>
              <a:t>       preparedness: Comprehensive school safety planning</a:t>
            </a:r>
            <a:r>
              <a:rPr lang="en-US" sz="1400" dirty="0">
                <a:solidFill>
                  <a:schemeClr val="bg1"/>
                </a:solidFill>
              </a:rPr>
              <a:t> (2</a:t>
            </a:r>
            <a:r>
              <a:rPr lang="en-US" sz="1400" baseline="30000" dirty="0">
                <a:solidFill>
                  <a:schemeClr val="bg1"/>
                </a:solidFill>
              </a:rPr>
              <a:t>nd</a:t>
            </a:r>
            <a:r>
              <a:rPr lang="en-US" sz="1400" dirty="0">
                <a:solidFill>
                  <a:schemeClr val="bg1"/>
                </a:solidFill>
              </a:rPr>
              <a:t> ed.)</a:t>
            </a:r>
            <a:r>
              <a:rPr lang="en-US" sz="1400" i="1" dirty="0">
                <a:solidFill>
                  <a:schemeClr val="bg1"/>
                </a:solidFill>
              </a:rPr>
              <a:t>. </a:t>
            </a:r>
            <a:r>
              <a:rPr lang="en-US" sz="1400" dirty="0">
                <a:solidFill>
                  <a:schemeClr val="bg1"/>
                </a:solidFill>
              </a:rPr>
              <a:t>Bethesda, MD: National </a:t>
            </a:r>
          </a:p>
          <a:p>
            <a:pPr>
              <a:lnSpc>
                <a:spcPct val="100000"/>
              </a:lnSpc>
              <a:spcBef>
                <a:spcPts val="0"/>
              </a:spcBef>
              <a:buNone/>
            </a:pPr>
            <a:r>
              <a:rPr lang="en-US" sz="1400" dirty="0">
                <a:solidFill>
                  <a:schemeClr val="bg1"/>
                </a:solidFill>
              </a:rPr>
              <a:t>       Association of School Psychologists.</a:t>
            </a:r>
          </a:p>
          <a:p>
            <a:pPr>
              <a:lnSpc>
                <a:spcPct val="100000"/>
              </a:lnSpc>
              <a:spcBef>
                <a:spcPts val="0"/>
              </a:spcBef>
              <a:buNone/>
            </a:pPr>
            <a:endParaRPr lang="en-US" sz="800" dirty="0">
              <a:solidFill>
                <a:schemeClr val="bg1"/>
              </a:solidFill>
            </a:endParaRPr>
          </a:p>
          <a:p>
            <a:pPr>
              <a:lnSpc>
                <a:spcPct val="100000"/>
              </a:lnSpc>
              <a:spcBef>
                <a:spcPts val="0"/>
              </a:spcBef>
              <a:buNone/>
            </a:pPr>
            <a:r>
              <a:rPr lang="en-US" sz="1400" dirty="0">
                <a:solidFill>
                  <a:schemeClr val="bg1"/>
                </a:solidFill>
              </a:rPr>
              <a:t>Savage, T. A., </a:t>
            </a:r>
            <a:r>
              <a:rPr lang="en-US" sz="1400" dirty="0" err="1">
                <a:solidFill>
                  <a:schemeClr val="bg1"/>
                </a:solidFill>
              </a:rPr>
              <a:t>Springborg</a:t>
            </a:r>
            <a:r>
              <a:rPr lang="en-US" sz="1400" dirty="0">
                <a:solidFill>
                  <a:schemeClr val="bg1"/>
                </a:solidFill>
              </a:rPr>
              <a:t>, H. L., &amp; </a:t>
            </a:r>
            <a:r>
              <a:rPr lang="en-US" sz="1400" dirty="0" err="1">
                <a:solidFill>
                  <a:schemeClr val="bg1"/>
                </a:solidFill>
              </a:rPr>
              <a:t>Lagerstrom</a:t>
            </a:r>
            <a:r>
              <a:rPr lang="en-US" sz="1400" dirty="0">
                <a:solidFill>
                  <a:schemeClr val="bg1"/>
                </a:solidFill>
              </a:rPr>
              <a:t>, L. (2017). </a:t>
            </a:r>
            <a:r>
              <a:rPr lang="en-US" sz="1400" i="1" dirty="0">
                <a:solidFill>
                  <a:schemeClr val="bg1"/>
                </a:solidFill>
              </a:rPr>
              <a:t>District and school transgender </a:t>
            </a:r>
          </a:p>
          <a:p>
            <a:pPr>
              <a:lnSpc>
                <a:spcPct val="100000"/>
              </a:lnSpc>
              <a:spcBef>
                <a:spcPts val="0"/>
              </a:spcBef>
              <a:buNone/>
            </a:pPr>
            <a:r>
              <a:rPr lang="en-US" sz="1400" i="1" dirty="0">
                <a:solidFill>
                  <a:schemeClr val="bg1"/>
                </a:solidFill>
              </a:rPr>
              <a:t>       and gender diverse readiness assessment form.</a:t>
            </a:r>
            <a:r>
              <a:rPr lang="en-US" sz="1400" dirty="0">
                <a:solidFill>
                  <a:schemeClr val="bg1"/>
                </a:solidFill>
              </a:rPr>
              <a:t> Minneapolis, MN: Authors.</a:t>
            </a:r>
          </a:p>
          <a:p>
            <a:pPr>
              <a:lnSpc>
                <a:spcPct val="100000"/>
              </a:lnSpc>
              <a:spcBef>
                <a:spcPts val="0"/>
              </a:spcBef>
              <a:buNone/>
            </a:pPr>
            <a:endParaRPr lang="en-US" sz="800" dirty="0">
              <a:solidFill>
                <a:schemeClr val="bg1"/>
              </a:solidFill>
            </a:endParaRPr>
          </a:p>
          <a:p>
            <a:pPr>
              <a:lnSpc>
                <a:spcPct val="100000"/>
              </a:lnSpc>
              <a:spcBef>
                <a:spcPts val="0"/>
              </a:spcBef>
              <a:buNone/>
            </a:pPr>
            <a:r>
              <a:rPr lang="en-US" sz="1400" dirty="0" err="1">
                <a:solidFill>
                  <a:schemeClr val="bg1"/>
                </a:solidFill>
              </a:rPr>
              <a:t>Strang</a:t>
            </a:r>
            <a:r>
              <a:rPr lang="en-US" sz="1400" dirty="0">
                <a:solidFill>
                  <a:schemeClr val="bg1"/>
                </a:solidFill>
              </a:rPr>
              <a:t>, J., </a:t>
            </a:r>
            <a:r>
              <a:rPr lang="en-US" sz="1400" dirty="0" err="1">
                <a:solidFill>
                  <a:schemeClr val="bg1"/>
                </a:solidFill>
              </a:rPr>
              <a:t>Kenworthy</a:t>
            </a:r>
            <a:r>
              <a:rPr lang="en-US" sz="1400" dirty="0">
                <a:solidFill>
                  <a:schemeClr val="bg1"/>
                </a:solidFill>
              </a:rPr>
              <a:t>, L., </a:t>
            </a:r>
            <a:r>
              <a:rPr lang="en-US" sz="1400" dirty="0" err="1">
                <a:solidFill>
                  <a:schemeClr val="bg1"/>
                </a:solidFill>
              </a:rPr>
              <a:t>Dominska</a:t>
            </a:r>
            <a:r>
              <a:rPr lang="en-US" sz="1400" dirty="0">
                <a:solidFill>
                  <a:schemeClr val="bg1"/>
                </a:solidFill>
              </a:rPr>
              <a:t>, A., Sokoloff, J., </a:t>
            </a:r>
            <a:r>
              <a:rPr lang="en-US" sz="1400" dirty="0" err="1">
                <a:solidFill>
                  <a:schemeClr val="bg1"/>
                </a:solidFill>
              </a:rPr>
              <a:t>Kenealy</a:t>
            </a:r>
            <a:r>
              <a:rPr lang="en-US" sz="1400" dirty="0">
                <a:solidFill>
                  <a:schemeClr val="bg1"/>
                </a:solidFill>
              </a:rPr>
              <a:t>, L. E., et al. (2014). Increased </a:t>
            </a:r>
          </a:p>
          <a:p>
            <a:pPr>
              <a:lnSpc>
                <a:spcPct val="100000"/>
              </a:lnSpc>
              <a:spcBef>
                <a:spcPts val="0"/>
              </a:spcBef>
              <a:buNone/>
            </a:pPr>
            <a:r>
              <a:rPr lang="en-US" sz="1400" dirty="0">
                <a:solidFill>
                  <a:schemeClr val="bg1"/>
                </a:solidFill>
              </a:rPr>
              <a:t>       gender variance in autism spectrum disorders and attention deficit hyperactivity </a:t>
            </a:r>
          </a:p>
          <a:p>
            <a:pPr>
              <a:lnSpc>
                <a:spcPct val="100000"/>
              </a:lnSpc>
              <a:spcBef>
                <a:spcPts val="0"/>
              </a:spcBef>
              <a:buNone/>
            </a:pPr>
            <a:r>
              <a:rPr lang="en-US" sz="1400" dirty="0">
                <a:solidFill>
                  <a:schemeClr val="bg1"/>
                </a:solidFill>
              </a:rPr>
              <a:t>       disorder. </a:t>
            </a:r>
            <a:r>
              <a:rPr lang="en-US" sz="1400" i="1" dirty="0">
                <a:solidFill>
                  <a:schemeClr val="bg1"/>
                </a:solidFill>
              </a:rPr>
              <a:t>Archives of Sexual Behavior, 43, </a:t>
            </a:r>
            <a:r>
              <a:rPr lang="en-US" sz="1400" dirty="0">
                <a:solidFill>
                  <a:schemeClr val="bg1"/>
                </a:solidFill>
              </a:rPr>
              <a:t>1525-1533.</a:t>
            </a:r>
          </a:p>
          <a:p>
            <a:pPr>
              <a:lnSpc>
                <a:spcPct val="100000"/>
              </a:lnSpc>
              <a:spcBef>
                <a:spcPts val="0"/>
              </a:spcBef>
              <a:buNone/>
            </a:pPr>
            <a:endParaRPr lang="en-US" sz="1400" dirty="0">
              <a:solidFill>
                <a:schemeClr val="bg1"/>
              </a:solidFill>
            </a:endParaRPr>
          </a:p>
          <a:p>
            <a:pPr>
              <a:lnSpc>
                <a:spcPct val="100000"/>
              </a:lnSpc>
              <a:spcBef>
                <a:spcPts val="0"/>
              </a:spcBef>
              <a:buNone/>
            </a:pPr>
            <a:r>
              <a:rPr lang="en-US" sz="1400" dirty="0">
                <a:solidFill>
                  <a:schemeClr val="bg1"/>
                </a:solidFill>
              </a:rPr>
              <a:t>Will, M. (2019, September 18). Teachers on front lines of making schools safe for </a:t>
            </a:r>
          </a:p>
          <a:p>
            <a:pPr>
              <a:lnSpc>
                <a:spcPct val="100000"/>
              </a:lnSpc>
              <a:spcBef>
                <a:spcPts val="0"/>
              </a:spcBef>
              <a:buNone/>
            </a:pPr>
            <a:r>
              <a:rPr lang="en-US" sz="1400" dirty="0">
                <a:solidFill>
                  <a:schemeClr val="bg1"/>
                </a:solidFill>
              </a:rPr>
              <a:t>       transgender kids. </a:t>
            </a:r>
            <a:r>
              <a:rPr lang="en-US" sz="1400" i="1" dirty="0">
                <a:solidFill>
                  <a:schemeClr val="bg1"/>
                </a:solidFill>
              </a:rPr>
              <a:t>Education Week, 39</a:t>
            </a:r>
            <a:r>
              <a:rPr lang="en-US" sz="1400" dirty="0">
                <a:solidFill>
                  <a:schemeClr val="bg1"/>
                </a:solidFill>
              </a:rPr>
              <a:t>(5), 1 &amp; 14.</a:t>
            </a:r>
          </a:p>
          <a:p>
            <a:pPr>
              <a:lnSpc>
                <a:spcPct val="100000"/>
              </a:lnSpc>
              <a:spcBef>
                <a:spcPts val="0"/>
              </a:spcBef>
              <a:buNone/>
            </a:pPr>
            <a:endParaRPr lang="en-US" sz="1400" dirty="0"/>
          </a:p>
          <a:p>
            <a:pPr>
              <a:lnSpc>
                <a:spcPct val="100000"/>
              </a:lnSpc>
              <a:spcBef>
                <a:spcPts val="0"/>
              </a:spcBef>
              <a:buNone/>
            </a:pPr>
            <a:endParaRPr lang="en-US" sz="1400" i="1" dirty="0"/>
          </a:p>
          <a:p>
            <a:pPr>
              <a:lnSpc>
                <a:spcPct val="120000"/>
              </a:lnSpc>
            </a:pPr>
            <a:endParaRPr lang="en-US" dirty="0"/>
          </a:p>
        </p:txBody>
      </p:sp>
    </p:spTree>
    <p:extLst>
      <p:ext uri="{BB962C8B-B14F-4D97-AF65-F5344CB8AC3E}">
        <p14:creationId xmlns:p14="http://schemas.microsoft.com/office/powerpoint/2010/main" val="10377032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br>
              <a:rPr lang="en-US" dirty="0"/>
            </a:br>
            <a:endParaRPr lang="en-US" dirty="0"/>
          </a:p>
        </p:txBody>
      </p:sp>
      <p:pic>
        <p:nvPicPr>
          <p:cNvPr id="5" name="Picture 4" descr="TransP.png"/>
          <p:cNvPicPr>
            <a:picLocks noChangeAspect="1"/>
          </p:cNvPicPr>
          <p:nvPr/>
        </p:nvPicPr>
        <p:blipFill>
          <a:blip r:embed="rId2"/>
          <a:stretch>
            <a:fillRect/>
          </a:stretch>
        </p:blipFill>
        <p:spPr>
          <a:xfrm>
            <a:off x="3464120" y="5194113"/>
            <a:ext cx="2390740" cy="1257163"/>
          </a:xfrm>
          <a:prstGeom prst="rect">
            <a:avLst/>
          </a:prstGeom>
        </p:spPr>
      </p:pic>
      <p:sp>
        <p:nvSpPr>
          <p:cNvPr id="9" name="Title 1"/>
          <p:cNvSpPr txBox="1">
            <a:spLocks/>
          </p:cNvSpPr>
          <p:nvPr/>
        </p:nvSpPr>
        <p:spPr>
          <a:xfrm>
            <a:off x="682626" y="1354347"/>
            <a:ext cx="7953728" cy="4665972"/>
          </a:xfrm>
          <a:prstGeom prst="rect">
            <a:avLst/>
          </a:prstGeom>
        </p:spPr>
        <p:txBody>
          <a:bodyPr vert="horz" lIns="91440" tIns="45720" rIns="91440" bIns="45720" rtlCol="0" anchor="b" anchorCtr="0">
            <a:noAutofit/>
          </a:bodyPr>
          <a:lstStyle/>
          <a:p>
            <a:pPr indent="0" algn="ctr">
              <a:lnSpc>
                <a:spcPct val="110000"/>
              </a:lnSpc>
              <a:spcBef>
                <a:spcPts val="0"/>
              </a:spcBef>
              <a:buNone/>
            </a:pPr>
            <a:br>
              <a:rPr kumimoji="0" lang="en-US" sz="4800" b="1" i="0" u="none" strike="noStrike" kern="1200" cap="none" spc="0" normalizeH="0" baseline="0" noProof="0" dirty="0">
                <a:ln>
                  <a:noFill/>
                </a:ln>
                <a:solidFill>
                  <a:schemeClr val="bg1"/>
                </a:solidFill>
                <a:effectLst/>
                <a:uLnTx/>
                <a:uFillTx/>
                <a:latin typeface="+mj-lt"/>
                <a:ea typeface="+mj-ea"/>
                <a:cs typeface="+mj-cs"/>
              </a:rPr>
            </a:br>
            <a:r>
              <a:rPr lang="en-US" sz="3200" dirty="0">
                <a:solidFill>
                  <a:schemeClr val="bg1"/>
                </a:solidFill>
                <a:latin typeface="+mj-lt"/>
                <a:ea typeface="+mj-ea"/>
                <a:cs typeface="+mj-cs"/>
              </a:rPr>
              <a:t>Questions?</a:t>
            </a:r>
          </a:p>
          <a:p>
            <a:pPr indent="0" algn="ctr">
              <a:lnSpc>
                <a:spcPct val="110000"/>
              </a:lnSpc>
              <a:spcBef>
                <a:spcPts val="0"/>
              </a:spcBef>
              <a:buNone/>
            </a:pPr>
            <a:endParaRPr lang="en-US" sz="2000" dirty="0">
              <a:solidFill>
                <a:schemeClr val="bg1"/>
              </a:solidFill>
              <a:latin typeface="+mj-lt"/>
              <a:ea typeface="+mj-ea"/>
              <a:cs typeface="+mj-cs"/>
            </a:endParaRPr>
          </a:p>
          <a:p>
            <a:pPr indent="0" algn="ctr">
              <a:lnSpc>
                <a:spcPct val="110000"/>
              </a:lnSpc>
              <a:spcBef>
                <a:spcPts val="0"/>
              </a:spcBef>
              <a:buNone/>
            </a:pPr>
            <a:r>
              <a:rPr kumimoji="0" lang="en-US" sz="2000" b="0" i="0" u="none" strike="noStrike" kern="1200" cap="none" spc="0" normalizeH="0" baseline="0" noProof="0" dirty="0">
                <a:ln>
                  <a:noFill/>
                </a:ln>
                <a:solidFill>
                  <a:schemeClr val="bg1"/>
                </a:solidFill>
                <a:effectLst/>
                <a:uLnTx/>
                <a:uFillTx/>
                <a:latin typeface="+mj-lt"/>
                <a:ea typeface="+mj-ea"/>
                <a:cs typeface="+mj-cs"/>
              </a:rPr>
              <a:t>Todd A. Savage, Ph.D., NCSP</a:t>
            </a:r>
          </a:p>
          <a:p>
            <a:pPr algn="ctr">
              <a:lnSpc>
                <a:spcPct val="110000"/>
              </a:lnSpc>
            </a:pPr>
            <a:r>
              <a:rPr lang="en-US" sz="2000" dirty="0">
                <a:solidFill>
                  <a:schemeClr val="bg1"/>
                </a:solidFill>
              </a:rPr>
              <a:t>Professor, University of Wisconsin-River Falls</a:t>
            </a:r>
            <a:endParaRPr kumimoji="0" lang="en-US" sz="2000" b="0" i="0" u="none" strike="noStrike" kern="1200" cap="none" spc="0" normalizeH="0" noProof="0" dirty="0">
              <a:ln>
                <a:noFill/>
              </a:ln>
              <a:solidFill>
                <a:schemeClr val="bg1"/>
              </a:solidFill>
              <a:effectLst/>
              <a:uLnTx/>
              <a:uFillTx/>
              <a:latin typeface="+mj-lt"/>
              <a:ea typeface="+mj-ea"/>
              <a:cs typeface="+mj-cs"/>
            </a:endParaRPr>
          </a:p>
          <a:p>
            <a:pPr indent="0" algn="ctr">
              <a:lnSpc>
                <a:spcPct val="110000"/>
              </a:lnSpc>
              <a:spcBef>
                <a:spcPts val="0"/>
              </a:spcBef>
              <a:buNone/>
            </a:pPr>
            <a:r>
              <a:rPr lang="en-US" sz="2000" dirty="0">
                <a:solidFill>
                  <a:schemeClr val="bg1"/>
                </a:solidFill>
                <a:latin typeface="+mj-lt"/>
                <a:ea typeface="+mj-ea"/>
                <a:cs typeface="+mj-cs"/>
                <a:hlinkClick r:id="rId3"/>
              </a:rPr>
              <a:t>t</a:t>
            </a:r>
            <a:r>
              <a:rPr kumimoji="0" lang="en-US" sz="2000" b="0" i="0" u="none" strike="noStrike" kern="1200" cap="none" spc="0" normalizeH="0" baseline="0" noProof="0" dirty="0">
                <a:ln>
                  <a:noFill/>
                </a:ln>
                <a:solidFill>
                  <a:schemeClr val="bg1"/>
                </a:solidFill>
                <a:effectLst/>
                <a:uLnTx/>
                <a:uFillTx/>
                <a:latin typeface="+mj-lt"/>
                <a:ea typeface="+mj-ea"/>
                <a:cs typeface="+mj-cs"/>
                <a:hlinkClick r:id="rId3"/>
              </a:rPr>
              <a:t>odd.savage@uwrf.edu</a:t>
            </a:r>
            <a:endParaRPr kumimoji="0" lang="en-US" sz="2000" b="0" i="0" u="none" strike="noStrike" kern="1200" cap="none" spc="0" normalizeH="0" baseline="0" noProof="0" dirty="0">
              <a:ln>
                <a:noFill/>
              </a:ln>
              <a:solidFill>
                <a:schemeClr val="bg1"/>
              </a:solidFill>
              <a:effectLst/>
              <a:uLnTx/>
              <a:uFillTx/>
              <a:latin typeface="+mj-lt"/>
              <a:ea typeface="+mj-ea"/>
              <a:cs typeface="+mj-cs"/>
            </a:endParaRPr>
          </a:p>
          <a:p>
            <a:pPr indent="0" algn="ctr">
              <a:lnSpc>
                <a:spcPct val="110000"/>
              </a:lnSpc>
              <a:spcBef>
                <a:spcPts val="0"/>
              </a:spcBef>
              <a:buNone/>
            </a:pPr>
            <a:endParaRPr lang="en-US" sz="2000" dirty="0">
              <a:solidFill>
                <a:schemeClr val="bg1"/>
              </a:solidFill>
              <a:latin typeface="+mj-lt"/>
              <a:ea typeface="+mj-ea"/>
              <a:cs typeface="+mj-cs"/>
            </a:endParaRPr>
          </a:p>
          <a:p>
            <a:pPr indent="0" algn="ctr">
              <a:lnSpc>
                <a:spcPct val="110000"/>
              </a:lnSpc>
              <a:spcBef>
                <a:spcPts val="0"/>
              </a:spcBef>
              <a:buNone/>
            </a:pPr>
            <a:r>
              <a:rPr kumimoji="0" lang="en-US" sz="2000" b="0" i="0" u="none" strike="noStrike" kern="1200" cap="none" spc="0" normalizeH="0" baseline="0" noProof="0" dirty="0">
                <a:ln>
                  <a:noFill/>
                </a:ln>
                <a:solidFill>
                  <a:schemeClr val="bg1"/>
                </a:solidFill>
                <a:effectLst/>
                <a:uLnTx/>
                <a:uFillTx/>
                <a:latin typeface="+mj-lt"/>
                <a:ea typeface="+mj-ea"/>
                <a:cs typeface="+mj-cs"/>
              </a:rPr>
              <a:t> Leslie</a:t>
            </a:r>
            <a:r>
              <a:rPr kumimoji="0" lang="en-US" sz="2000" b="0" i="0" u="none" strike="noStrike" kern="1200" cap="none" spc="0" normalizeH="0" noProof="0" dirty="0">
                <a:ln>
                  <a:noFill/>
                </a:ln>
                <a:solidFill>
                  <a:schemeClr val="bg1"/>
                </a:solidFill>
                <a:effectLst/>
                <a:uLnTx/>
                <a:uFillTx/>
                <a:latin typeface="+mj-lt"/>
                <a:ea typeface="+mj-ea"/>
                <a:cs typeface="+mj-cs"/>
              </a:rPr>
              <a:t> </a:t>
            </a:r>
            <a:r>
              <a:rPr kumimoji="0" lang="en-US" sz="2000" b="0" i="0" u="none" strike="noStrike" kern="1200" cap="none" spc="0" normalizeH="0" noProof="0" dirty="0" err="1">
                <a:ln>
                  <a:noFill/>
                </a:ln>
                <a:solidFill>
                  <a:schemeClr val="bg1"/>
                </a:solidFill>
                <a:effectLst/>
                <a:uLnTx/>
                <a:uFillTx/>
                <a:latin typeface="+mj-lt"/>
                <a:ea typeface="+mj-ea"/>
                <a:cs typeface="+mj-cs"/>
              </a:rPr>
              <a:t>Lagerstrom</a:t>
            </a:r>
            <a:endParaRPr kumimoji="0" lang="en-US" sz="2000" b="0" i="0" u="none" strike="noStrike" kern="1200" cap="none" spc="0" normalizeH="0" noProof="0" dirty="0">
              <a:ln>
                <a:noFill/>
              </a:ln>
              <a:solidFill>
                <a:schemeClr val="bg1"/>
              </a:solidFill>
              <a:effectLst/>
              <a:uLnTx/>
              <a:uFillTx/>
              <a:latin typeface="+mj-lt"/>
              <a:ea typeface="+mj-ea"/>
              <a:cs typeface="+mj-cs"/>
            </a:endParaRPr>
          </a:p>
          <a:p>
            <a:pPr indent="0" algn="ctr">
              <a:lnSpc>
                <a:spcPct val="110000"/>
              </a:lnSpc>
              <a:spcBef>
                <a:spcPts val="0"/>
              </a:spcBef>
              <a:buNone/>
            </a:pPr>
            <a:r>
              <a:rPr lang="en-US" sz="2000" dirty="0">
                <a:solidFill>
                  <a:schemeClr val="bg1"/>
                </a:solidFill>
                <a:latin typeface="+mj-lt"/>
                <a:ea typeface="+mj-ea"/>
                <a:cs typeface="+mj-cs"/>
              </a:rPr>
              <a:t>Mom, Author, Advocate</a:t>
            </a:r>
            <a:endParaRPr kumimoji="0" lang="en-US" sz="2000" b="0" i="0" u="none" strike="noStrike" kern="1200" cap="none" spc="0" normalizeH="0" noProof="0" dirty="0">
              <a:ln>
                <a:noFill/>
              </a:ln>
              <a:solidFill>
                <a:schemeClr val="bg1"/>
              </a:solidFill>
              <a:effectLst/>
              <a:uLnTx/>
              <a:uFillTx/>
              <a:latin typeface="+mj-lt"/>
              <a:ea typeface="+mj-ea"/>
              <a:cs typeface="+mj-cs"/>
            </a:endParaRPr>
          </a:p>
          <a:p>
            <a:pPr indent="0" algn="ctr">
              <a:lnSpc>
                <a:spcPct val="110000"/>
              </a:lnSpc>
              <a:spcBef>
                <a:spcPts val="0"/>
              </a:spcBef>
              <a:buNone/>
            </a:pPr>
            <a:r>
              <a:rPr lang="en-US" sz="2000" dirty="0">
                <a:solidFill>
                  <a:schemeClr val="bg1"/>
                </a:solidFill>
                <a:latin typeface="+mj-lt"/>
                <a:ea typeface="+mj-ea"/>
                <a:cs typeface="+mj-cs"/>
              </a:rPr>
              <a:t>t</a:t>
            </a:r>
            <a:r>
              <a:rPr lang="en-US" sz="2000" baseline="0" dirty="0">
                <a:solidFill>
                  <a:schemeClr val="bg1"/>
                </a:solidFill>
                <a:latin typeface="+mj-lt"/>
                <a:ea typeface="+mj-ea"/>
                <a:cs typeface="+mj-cs"/>
              </a:rPr>
              <a:t>ransparenthood.net</a:t>
            </a:r>
          </a:p>
          <a:p>
            <a:pPr indent="0" algn="ctr">
              <a:lnSpc>
                <a:spcPct val="110000"/>
              </a:lnSpc>
              <a:spcBef>
                <a:spcPts val="0"/>
              </a:spcBef>
              <a:buNone/>
            </a:pPr>
            <a:r>
              <a:rPr lang="en-US" sz="2000" dirty="0">
                <a:solidFill>
                  <a:schemeClr val="bg1"/>
                </a:solidFill>
                <a:latin typeface="+mj-lt"/>
                <a:ea typeface="+mj-ea"/>
                <a:cs typeface="+mj-cs"/>
                <a:hlinkClick r:id="rId4"/>
              </a:rPr>
              <a:t>l</a:t>
            </a:r>
            <a:r>
              <a:rPr kumimoji="0" lang="en-US" sz="2000" b="0" i="0" u="none" strike="noStrike" kern="1200" cap="none" spc="0" normalizeH="0" noProof="0" dirty="0">
                <a:ln>
                  <a:noFill/>
                </a:ln>
                <a:solidFill>
                  <a:schemeClr val="bg1"/>
                </a:solidFill>
                <a:effectLst/>
                <a:uLnTx/>
                <a:uFillTx/>
                <a:latin typeface="+mj-lt"/>
                <a:ea typeface="+mj-ea"/>
                <a:cs typeface="+mj-cs"/>
                <a:hlinkClick r:id="rId4"/>
              </a:rPr>
              <a:t>eslie@transparenthood.net</a:t>
            </a:r>
            <a:endParaRPr kumimoji="0" lang="en-US" sz="2000" b="0" i="0" u="none" strike="noStrike" kern="1200" cap="none" spc="0" normalizeH="0" noProof="0" dirty="0">
              <a:ln>
                <a:noFill/>
              </a:ln>
              <a:solidFill>
                <a:schemeClr val="bg1"/>
              </a:solidFill>
              <a:effectLst/>
              <a:uLnTx/>
              <a:uFillTx/>
              <a:latin typeface="+mj-lt"/>
              <a:ea typeface="+mj-ea"/>
              <a:cs typeface="+mj-cs"/>
            </a:endParaRPr>
          </a:p>
          <a:p>
            <a:pPr indent="0" algn="ctr">
              <a:lnSpc>
                <a:spcPct val="110000"/>
              </a:lnSpc>
              <a:spcBef>
                <a:spcPts val="0"/>
              </a:spcBef>
              <a:buNone/>
            </a:pPr>
            <a:br>
              <a:rPr kumimoji="0" lang="en-US" sz="4000" b="0" i="0" u="none" strike="noStrike" kern="1200" cap="none" spc="0" normalizeH="0" baseline="0" noProof="0" dirty="0">
                <a:ln>
                  <a:noFill/>
                </a:ln>
                <a:solidFill>
                  <a:schemeClr val="bg1"/>
                </a:solidFill>
                <a:effectLst/>
                <a:uLnTx/>
                <a:uFillTx/>
                <a:latin typeface="+mj-lt"/>
                <a:ea typeface="+mj-ea"/>
                <a:cs typeface="+mj-cs"/>
              </a:rPr>
            </a:br>
            <a:endParaRPr kumimoji="0" lang="en-US" sz="38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NASP Practice Model (2020)</a:t>
            </a:r>
          </a:p>
        </p:txBody>
      </p:sp>
      <p:pic>
        <p:nvPicPr>
          <p:cNvPr id="5" name="Content Placeholder 4" descr="A close up of a sign&#10;&#10;Description automatically generated">
            <a:extLst>
              <a:ext uri="{FF2B5EF4-FFF2-40B4-BE49-F238E27FC236}">
                <a16:creationId xmlns:a16="http://schemas.microsoft.com/office/drawing/2014/main" id="{A2C2745B-7DB2-4F30-948D-1696122D92BF}"/>
              </a:ext>
            </a:extLst>
          </p:cNvPr>
          <p:cNvPicPr>
            <a:picLocks noGrp="1" noChangeAspect="1"/>
          </p:cNvPicPr>
          <p:nvPr>
            <p:ph idx="1"/>
          </p:nvPr>
        </p:nvPicPr>
        <p:blipFill>
          <a:blip r:embed="rId2"/>
          <a:stretch>
            <a:fillRect/>
          </a:stretch>
        </p:blipFill>
        <p:spPr>
          <a:xfrm>
            <a:off x="1518249" y="1425388"/>
            <a:ext cx="5641676" cy="5139313"/>
          </a:xfrm>
        </p:spPr>
      </p:pic>
      <p:sp>
        <p:nvSpPr>
          <p:cNvPr id="7" name="Right Arrow 6"/>
          <p:cNvSpPr/>
          <p:nvPr/>
        </p:nvSpPr>
        <p:spPr>
          <a:xfrm>
            <a:off x="2810774" y="4990762"/>
            <a:ext cx="565404" cy="5334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50098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621" y="837197"/>
            <a:ext cx="8785184" cy="1500890"/>
          </a:xfrm>
        </p:spPr>
        <p:txBody>
          <a:bodyPr>
            <a:normAutofit/>
          </a:bodyPr>
          <a:lstStyle/>
          <a:p>
            <a:pPr algn="ctr"/>
            <a:r>
              <a:rPr lang="en-US" sz="3600" dirty="0"/>
              <a:t>NEA’s Position</a:t>
            </a:r>
            <a:br>
              <a:rPr lang="en-US" dirty="0"/>
            </a:br>
            <a:endParaRPr lang="en-US" dirty="0"/>
          </a:p>
        </p:txBody>
      </p:sp>
      <p:sp>
        <p:nvSpPr>
          <p:cNvPr id="8" name="Rectangle 7"/>
          <p:cNvSpPr/>
          <p:nvPr/>
        </p:nvSpPr>
        <p:spPr>
          <a:xfrm>
            <a:off x="648182" y="2039890"/>
            <a:ext cx="7998106" cy="3226204"/>
          </a:xfrm>
          <a:prstGeom prst="rect">
            <a:avLst/>
          </a:prstGeom>
        </p:spPr>
        <p:txBody>
          <a:bodyPr wrap="square">
            <a:spAutoFit/>
          </a:bodyPr>
          <a:lstStyle/>
          <a:p>
            <a:pPr>
              <a:lnSpc>
                <a:spcPct val="100000"/>
              </a:lnSpc>
              <a:spcBef>
                <a:spcPts val="0"/>
              </a:spcBef>
            </a:pPr>
            <a:r>
              <a:rPr lang="en-US" sz="2000" dirty="0">
                <a:solidFill>
                  <a:schemeClr val="bg1"/>
                </a:solidFill>
              </a:rPr>
              <a:t>Teaching Strategies (</a:t>
            </a:r>
            <a:r>
              <a:rPr lang="en-US" sz="2000" dirty="0">
                <a:solidFill>
                  <a:schemeClr val="bg1"/>
                </a:solidFill>
                <a:hlinkClick r:id="rId2"/>
              </a:rPr>
              <a:t>http://www.nea.org/tools/30420.htm</a:t>
            </a:r>
            <a:r>
              <a:rPr lang="en-US" sz="2000" dirty="0">
                <a:solidFill>
                  <a:schemeClr val="bg1"/>
                </a:solidFill>
              </a:rPr>
              <a:t>)</a:t>
            </a:r>
          </a:p>
          <a:p>
            <a:endParaRPr lang="en-US" sz="2000" dirty="0">
              <a:solidFill>
                <a:schemeClr val="bg1"/>
              </a:solidFill>
            </a:endParaRPr>
          </a:p>
          <a:p>
            <a:pPr lvl="1">
              <a:lnSpc>
                <a:spcPct val="100000"/>
              </a:lnSpc>
              <a:spcBef>
                <a:spcPts val="0"/>
              </a:spcBef>
            </a:pPr>
            <a:r>
              <a:rPr lang="en-US" dirty="0">
                <a:solidFill>
                  <a:schemeClr val="bg1"/>
                </a:solidFill>
              </a:rPr>
              <a:t>“NEA believes that a great public school is a fundamental right of every child - free from intimidation and harassment, and safe for all students, including those who identify as gay, lesbian, bisexual, and transgendered.”</a:t>
            </a:r>
          </a:p>
          <a:p>
            <a:pPr marL="514350" lvl="1" indent="0">
              <a:lnSpc>
                <a:spcPct val="100000"/>
              </a:lnSpc>
              <a:spcBef>
                <a:spcPts val="0"/>
              </a:spcBef>
              <a:buNone/>
            </a:pPr>
            <a:endParaRPr lang="en-US" dirty="0">
              <a:solidFill>
                <a:schemeClr val="bg1"/>
              </a:solidFill>
            </a:endParaRPr>
          </a:p>
          <a:p>
            <a:pPr lvl="1">
              <a:lnSpc>
                <a:spcPct val="100000"/>
              </a:lnSpc>
              <a:spcBef>
                <a:spcPts val="0"/>
              </a:spcBef>
            </a:pPr>
            <a:r>
              <a:rPr lang="en-US" dirty="0">
                <a:solidFill>
                  <a:schemeClr val="bg1"/>
                </a:solidFill>
              </a:rPr>
              <a:t>“There is only one real issue for educators: We are responsible for our students' safety and education. We must ensure that everyone is given the opportunity to achieve and thrive.”</a:t>
            </a:r>
          </a:p>
          <a:p>
            <a:pPr lvl="0">
              <a:lnSpc>
                <a:spcPct val="120000"/>
              </a:lnSpc>
              <a:spcBef>
                <a:spcPts val="0"/>
              </a:spcBef>
            </a:pP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9813" y="5266094"/>
            <a:ext cx="3352800" cy="939800"/>
          </a:xfrm>
          <a:prstGeom prst="rect">
            <a:avLst/>
          </a:prstGeom>
        </p:spPr>
      </p:pic>
    </p:spTree>
    <p:extLst>
      <p:ext uri="{BB962C8B-B14F-4D97-AF65-F5344CB8AC3E}">
        <p14:creationId xmlns:p14="http://schemas.microsoft.com/office/powerpoint/2010/main" val="4232143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Principal Professional Associations</a:t>
            </a:r>
          </a:p>
        </p:txBody>
      </p:sp>
      <p:sp>
        <p:nvSpPr>
          <p:cNvPr id="3" name="Content Placeholder 2"/>
          <p:cNvSpPr>
            <a:spLocks noGrp="1"/>
          </p:cNvSpPr>
          <p:nvPr>
            <p:ph idx="1"/>
          </p:nvPr>
        </p:nvSpPr>
        <p:spPr/>
        <p:txBody>
          <a:bodyPr/>
          <a:lstStyle/>
          <a:p>
            <a:endParaRPr lang="en-US" dirty="0"/>
          </a:p>
          <a:p>
            <a:r>
              <a:rPr lang="en-US" dirty="0"/>
              <a:t>National Association of Elementary School Principals</a:t>
            </a:r>
          </a:p>
          <a:p>
            <a:pPr lvl="1"/>
            <a:r>
              <a:rPr lang="en-US" dirty="0">
                <a:hlinkClick r:id="rId2"/>
              </a:rPr>
              <a:t>https://www.naesp.org/communicator-may-2016/new-resource-supporting-transgender-students</a:t>
            </a:r>
            <a:endParaRPr lang="en-US" dirty="0"/>
          </a:p>
          <a:p>
            <a:r>
              <a:rPr lang="en-US" dirty="0"/>
              <a:t>National Association of Secondary School Principals</a:t>
            </a:r>
          </a:p>
          <a:p>
            <a:pPr lvl="1"/>
            <a:r>
              <a:rPr lang="en-US" dirty="0">
                <a:hlinkClick r:id="rId3"/>
              </a:rPr>
              <a:t>https://www.nassp.org/who-we-are/board-of-directors/position-statements/transgender-students?SSO=true</a:t>
            </a:r>
            <a:endParaRPr lang="en-US" dirty="0"/>
          </a:p>
        </p:txBody>
      </p:sp>
    </p:spTree>
    <p:extLst>
      <p:ext uri="{BB962C8B-B14F-4D97-AF65-F5344CB8AC3E}">
        <p14:creationId xmlns:p14="http://schemas.microsoft.com/office/powerpoint/2010/main" val="727550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NASP’s Position</a:t>
            </a:r>
          </a:p>
        </p:txBody>
      </p:sp>
      <p:sp>
        <p:nvSpPr>
          <p:cNvPr id="3" name="Content Placeholder 2"/>
          <p:cNvSpPr>
            <a:spLocks noGrp="1"/>
          </p:cNvSpPr>
          <p:nvPr>
            <p:ph idx="1"/>
          </p:nvPr>
        </p:nvSpPr>
        <p:spPr>
          <a:xfrm>
            <a:off x="779463" y="1828799"/>
            <a:ext cx="7583487" cy="4428067"/>
          </a:xfrm>
        </p:spPr>
        <p:txBody>
          <a:bodyPr>
            <a:normAutofit lnSpcReduction="10000"/>
          </a:bodyPr>
          <a:lstStyle/>
          <a:p>
            <a:r>
              <a:rPr lang="en-US" dirty="0"/>
              <a:t>Position statement (2022):</a:t>
            </a:r>
          </a:p>
          <a:p>
            <a:pPr marL="282575" lvl="1" indent="0">
              <a:buNone/>
            </a:pPr>
            <a:endParaRPr lang="en-US" sz="900" dirty="0"/>
          </a:p>
          <a:p>
            <a:pPr marL="282575" lvl="1" indent="0">
              <a:buNone/>
            </a:pPr>
            <a:r>
              <a:rPr lang="en-US" dirty="0">
                <a:hlinkClick r:id="rId2"/>
              </a:rPr>
              <a:t>Safe Schools for Transgender and Gender Diverse Students</a:t>
            </a:r>
            <a:endParaRPr lang="en-US" dirty="0"/>
          </a:p>
          <a:p>
            <a:pPr marL="282575" lvl="1" indent="0">
              <a:buNone/>
            </a:pPr>
            <a:endParaRPr lang="en-US" sz="800" dirty="0"/>
          </a:p>
          <a:p>
            <a:pPr marL="282575" lvl="1" indent="0">
              <a:buNone/>
            </a:pPr>
            <a:r>
              <a:rPr lang="en-US" sz="1800" b="0" i="0" u="none" strike="noStrike" baseline="0" dirty="0">
                <a:latin typeface="Trebuchet MS" panose="020B0603020202020204" pitchFamily="34" charset="0"/>
              </a:rPr>
              <a:t>“The National Association of School Psychologists (NASP) supports the civil, human, and educational rights of transgender and gender diverse (TGD) students. NASP further asserts that to optimize TGD students’ academic, social, emotional, behavioral, and development potential, schools must be safe, secure, equitable, and inclusive environments for </a:t>
            </a:r>
            <a:r>
              <a:rPr lang="en-US" sz="1800" b="0" i="1" u="none" strike="noStrike" baseline="0" dirty="0">
                <a:latin typeface="Trebuchet MS" panose="020B0603020202020204" pitchFamily="34" charset="0"/>
              </a:rPr>
              <a:t>all </a:t>
            </a:r>
            <a:r>
              <a:rPr lang="en-US" sz="1800" b="0" i="0" u="none" strike="noStrike" baseline="0" dirty="0">
                <a:latin typeface="Trebuchet MS" panose="020B0603020202020204" pitchFamily="34" charset="0"/>
              </a:rPr>
              <a:t>students. NASP’s longstanding commitment to policy that calls for nondiscrimination and the promotion of equal opportunity, fairness, justice, and respect for all persons is reflected not only in NASP’s Professional Standards (NASP 2020b) but is reflected in its collection of position statements focused on lesbian, gay, bisexual, transgender/gender diverse, queer (LGBTQ+), and other minoritized youth throughout the past 30 years (NASP, 1999).” </a:t>
            </a:r>
            <a:endParaRPr lang="en-US" dirty="0">
              <a:latin typeface="Trebuchet MS" panose="020B0603020202020204" pitchFamily="34" charset="0"/>
            </a:endParaRPr>
          </a:p>
        </p:txBody>
      </p:sp>
    </p:spTree>
    <p:extLst>
      <p:ext uri="{BB962C8B-B14F-4D97-AF65-F5344CB8AC3E}">
        <p14:creationId xmlns:p14="http://schemas.microsoft.com/office/powerpoint/2010/main" val="822746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81E1A-D0FC-479D-B672-3974CD1CDFF9}"/>
              </a:ext>
            </a:extLst>
          </p:cNvPr>
          <p:cNvSpPr>
            <a:spLocks noGrp="1"/>
          </p:cNvSpPr>
          <p:nvPr>
            <p:ph type="title"/>
          </p:nvPr>
        </p:nvSpPr>
        <p:spPr/>
        <p:txBody>
          <a:bodyPr/>
          <a:lstStyle/>
          <a:p>
            <a:pPr algn="ctr"/>
            <a:r>
              <a:rPr lang="en-US" dirty="0"/>
              <a:t>Additional Statements</a:t>
            </a:r>
          </a:p>
        </p:txBody>
      </p:sp>
      <p:sp>
        <p:nvSpPr>
          <p:cNvPr id="3" name="Content Placeholder 2">
            <a:extLst>
              <a:ext uri="{FF2B5EF4-FFF2-40B4-BE49-F238E27FC236}">
                <a16:creationId xmlns:a16="http://schemas.microsoft.com/office/drawing/2014/main" id="{07DBD2AA-A743-4245-9D65-8760FE89AD0F}"/>
              </a:ext>
            </a:extLst>
          </p:cNvPr>
          <p:cNvSpPr>
            <a:spLocks noGrp="1"/>
          </p:cNvSpPr>
          <p:nvPr>
            <p:ph sz="half" idx="14"/>
          </p:nvPr>
        </p:nvSpPr>
        <p:spPr/>
        <p:txBody>
          <a:bodyPr/>
          <a:lstStyle/>
          <a:p>
            <a:r>
              <a:rPr lang="en-US" dirty="0"/>
              <a:t>American School Counselor Association</a:t>
            </a:r>
          </a:p>
          <a:p>
            <a:pPr marL="0" indent="0">
              <a:buNone/>
            </a:pPr>
            <a:r>
              <a:rPr lang="en-US" b="0" i="0" u="sng" dirty="0">
                <a:solidFill>
                  <a:srgbClr val="0563C1"/>
                </a:solidFill>
                <a:effectLst/>
                <a:latin typeface="Calibri" panose="020F0502020204030204" pitchFamily="34" charset="0"/>
                <a:hlinkClick r:id="rId2" tooltip="Original URL: https://schoolcounselor.org/Standards-Positions/Position-Statements/ASCA-Position-Statements/The-School-Counselor-and-Transgender-Gender-noncon. Click or tap if you trust this link."/>
              </a:rPr>
              <a:t>ASCA: The School Counselor and Transgender/Gender-nonconforming Youth</a:t>
            </a:r>
            <a:endParaRPr lang="en-US" dirty="0"/>
          </a:p>
        </p:txBody>
      </p:sp>
      <p:sp>
        <p:nvSpPr>
          <p:cNvPr id="4" name="Content Placeholder 3">
            <a:extLst>
              <a:ext uri="{FF2B5EF4-FFF2-40B4-BE49-F238E27FC236}">
                <a16:creationId xmlns:a16="http://schemas.microsoft.com/office/drawing/2014/main" id="{91B2D72D-5A46-4AEA-9159-359DE443963B}"/>
              </a:ext>
            </a:extLst>
          </p:cNvPr>
          <p:cNvSpPr>
            <a:spLocks noGrp="1"/>
          </p:cNvSpPr>
          <p:nvPr>
            <p:ph sz="half" idx="15"/>
          </p:nvPr>
        </p:nvSpPr>
        <p:spPr/>
        <p:txBody>
          <a:bodyPr>
            <a:normAutofit lnSpcReduction="10000"/>
          </a:bodyPr>
          <a:lstStyle/>
          <a:p>
            <a:r>
              <a:rPr lang="en-US" dirty="0"/>
              <a:t>School Social Work Association of America</a:t>
            </a:r>
          </a:p>
          <a:p>
            <a:pPr marL="0" indent="0">
              <a:buNone/>
            </a:pPr>
            <a:r>
              <a:rPr lang="en-US" b="0" i="0" u="sng" dirty="0">
                <a:solidFill>
                  <a:srgbClr val="0563C1"/>
                </a:solidFill>
                <a:effectLst/>
                <a:latin typeface="Calibri" panose="020F0502020204030204" pitchFamily="34" charset="0"/>
                <a:hlinkClick r:id="rId3" tooltip="Original URL: https://aab82939-3e7b-497d-8f30-a85373757e29.filesusr.com/ugd/486e55_0e50835ced634548ae875ef5983742a9.pdf. Click or tap if you trust this link."/>
              </a:rPr>
              <a:t>SSWAA Resolution Statement: School Social Work Supports the Educational and Civil Rights of Transgender Students</a:t>
            </a:r>
            <a:endParaRPr lang="en-US" dirty="0"/>
          </a:p>
        </p:txBody>
      </p:sp>
      <p:sp>
        <p:nvSpPr>
          <p:cNvPr id="5" name="Content Placeholder 4">
            <a:extLst>
              <a:ext uri="{FF2B5EF4-FFF2-40B4-BE49-F238E27FC236}">
                <a16:creationId xmlns:a16="http://schemas.microsoft.com/office/drawing/2014/main" id="{EA687B37-ED9C-4EC6-BA85-D2D1AD59394F}"/>
              </a:ext>
            </a:extLst>
          </p:cNvPr>
          <p:cNvSpPr>
            <a:spLocks noGrp="1"/>
          </p:cNvSpPr>
          <p:nvPr>
            <p:ph sz="half" idx="1"/>
          </p:nvPr>
        </p:nvSpPr>
        <p:spPr/>
        <p:txBody>
          <a:bodyPr/>
          <a:lstStyle/>
          <a:p>
            <a:r>
              <a:rPr lang="en-US" dirty="0"/>
              <a:t>American School Nurses Association</a:t>
            </a:r>
          </a:p>
          <a:p>
            <a:pPr marL="0" indent="0">
              <a:buNone/>
            </a:pPr>
            <a:r>
              <a:rPr lang="en-US" b="0" i="0" u="sng" dirty="0">
                <a:solidFill>
                  <a:srgbClr val="0563C1"/>
                </a:solidFill>
                <a:effectLst/>
                <a:latin typeface="Calibri" panose="020F0502020204030204" pitchFamily="34" charset="0"/>
                <a:hlinkClick r:id="rId4" tooltip="Original URL: https://www.nasn.org/advocacy/professional-practice-documents/position-statements/ps-lgbtq. Click or tap if you trust this link."/>
              </a:rPr>
              <a:t>NASN: LGBTQ Students</a:t>
            </a:r>
            <a:endParaRPr lang="en-US" dirty="0"/>
          </a:p>
        </p:txBody>
      </p:sp>
      <p:sp>
        <p:nvSpPr>
          <p:cNvPr id="6" name="Content Placeholder 5">
            <a:extLst>
              <a:ext uri="{FF2B5EF4-FFF2-40B4-BE49-F238E27FC236}">
                <a16:creationId xmlns:a16="http://schemas.microsoft.com/office/drawing/2014/main" id="{B8445C5D-46AE-47C8-8C09-549FD7F3568F}"/>
              </a:ext>
            </a:extLst>
          </p:cNvPr>
          <p:cNvSpPr>
            <a:spLocks noGrp="1"/>
          </p:cNvSpPr>
          <p:nvPr>
            <p:ph sz="half" idx="13"/>
          </p:nvPr>
        </p:nvSpPr>
        <p:spPr/>
        <p:txBody>
          <a:bodyPr/>
          <a:lstStyle/>
          <a:p>
            <a:endParaRPr lang="en-US"/>
          </a:p>
        </p:txBody>
      </p:sp>
    </p:spTree>
    <p:extLst>
      <p:ext uri="{BB962C8B-B14F-4D97-AF65-F5344CB8AC3E}">
        <p14:creationId xmlns:p14="http://schemas.microsoft.com/office/powerpoint/2010/main" val="1198865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705035"/>
          </a:xfrm>
        </p:spPr>
        <p:txBody>
          <a:bodyPr/>
          <a:lstStyle/>
          <a:p>
            <a:pPr algn="ctr"/>
            <a:r>
              <a:rPr lang="en-US" dirty="0"/>
              <a:t>Think/Pair/Share</a:t>
            </a:r>
          </a:p>
        </p:txBody>
      </p:sp>
      <p:sp>
        <p:nvSpPr>
          <p:cNvPr id="3" name="Content Placeholder 2"/>
          <p:cNvSpPr>
            <a:spLocks noGrp="1"/>
          </p:cNvSpPr>
          <p:nvPr>
            <p:ph idx="1"/>
          </p:nvPr>
        </p:nvSpPr>
        <p:spPr>
          <a:xfrm>
            <a:off x="533400" y="2057400"/>
            <a:ext cx="8153400" cy="4068763"/>
          </a:xfrm>
        </p:spPr>
        <p:txBody>
          <a:bodyPr>
            <a:normAutofit/>
          </a:bodyPr>
          <a:lstStyle/>
          <a:p>
            <a:pPr>
              <a:lnSpc>
                <a:spcPct val="120000"/>
              </a:lnSpc>
            </a:pPr>
            <a:r>
              <a:rPr lang="en-US" dirty="0"/>
              <a:t>What is your understanding of what it means to identify as ‘transgender’ or ‘gender diverse’?</a:t>
            </a:r>
          </a:p>
          <a:p>
            <a:pPr indent="0">
              <a:lnSpc>
                <a:spcPct val="120000"/>
              </a:lnSpc>
              <a:buNone/>
            </a:pPr>
            <a:endParaRPr lang="en-US" dirty="0"/>
          </a:p>
          <a:p>
            <a:pPr>
              <a:lnSpc>
                <a:spcPct val="120000"/>
              </a:lnSpc>
            </a:pPr>
            <a:r>
              <a:rPr lang="en-US" dirty="0"/>
              <a:t>How is ‘gender identity’ distinct from ‘sexual orientation?’</a:t>
            </a:r>
          </a:p>
          <a:p>
            <a:pPr indent="0">
              <a:lnSpc>
                <a:spcPct val="120000"/>
              </a:lnSpc>
              <a:buNone/>
            </a:pPr>
            <a:endParaRPr lang="en-US" dirty="0"/>
          </a:p>
          <a:p>
            <a:pPr>
              <a:lnSpc>
                <a:spcPct val="120000"/>
              </a:lnSpc>
            </a:pPr>
            <a:r>
              <a:rPr lang="en-US" dirty="0"/>
              <a:t>When do individuals become aware of their gender identity?</a:t>
            </a:r>
          </a:p>
        </p:txBody>
      </p:sp>
    </p:spTree>
    <p:extLst>
      <p:ext uri="{BB962C8B-B14F-4D97-AF65-F5344CB8AC3E}">
        <p14:creationId xmlns:p14="http://schemas.microsoft.com/office/powerpoint/2010/main" val="498430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621" y="432371"/>
            <a:ext cx="8785184" cy="1343915"/>
          </a:xfrm>
        </p:spPr>
        <p:txBody>
          <a:bodyPr>
            <a:normAutofit/>
          </a:bodyPr>
          <a:lstStyle/>
          <a:p>
            <a:pPr algn="ctr"/>
            <a:r>
              <a:rPr lang="en-US" sz="3600" dirty="0"/>
              <a:t>Definitions</a:t>
            </a:r>
            <a:br>
              <a:rPr lang="en-US" dirty="0"/>
            </a:br>
            <a:endParaRPr lang="en-US" dirty="0"/>
          </a:p>
        </p:txBody>
      </p:sp>
      <p:sp>
        <p:nvSpPr>
          <p:cNvPr id="8" name="Rectangle 7"/>
          <p:cNvSpPr/>
          <p:nvPr/>
        </p:nvSpPr>
        <p:spPr>
          <a:xfrm>
            <a:off x="1574158" y="1223275"/>
            <a:ext cx="7199453" cy="5048241"/>
          </a:xfrm>
          <a:prstGeom prst="rect">
            <a:avLst/>
          </a:prstGeom>
        </p:spPr>
        <p:txBody>
          <a:bodyPr wrap="square">
            <a:spAutoFit/>
          </a:bodyPr>
          <a:lstStyle/>
          <a:p>
            <a:pPr>
              <a:lnSpc>
                <a:spcPct val="120000"/>
              </a:lnSpc>
            </a:pPr>
            <a:r>
              <a:rPr lang="en-US" dirty="0">
                <a:solidFill>
                  <a:schemeClr val="bg1"/>
                </a:solidFill>
              </a:rPr>
              <a:t>Sex</a:t>
            </a:r>
          </a:p>
          <a:p>
            <a:pPr lvl="1">
              <a:lnSpc>
                <a:spcPct val="120000"/>
              </a:lnSpc>
            </a:pPr>
            <a:r>
              <a:rPr lang="en-US" dirty="0">
                <a:solidFill>
                  <a:schemeClr val="bg1"/>
                </a:solidFill>
              </a:rPr>
              <a:t>Think biology – Female/Male</a:t>
            </a:r>
          </a:p>
          <a:p>
            <a:pPr>
              <a:lnSpc>
                <a:spcPct val="120000"/>
              </a:lnSpc>
            </a:pPr>
            <a:r>
              <a:rPr lang="en-US" dirty="0">
                <a:solidFill>
                  <a:schemeClr val="bg1"/>
                </a:solidFill>
              </a:rPr>
              <a:t>Gender</a:t>
            </a:r>
          </a:p>
          <a:p>
            <a:pPr lvl="1">
              <a:lnSpc>
                <a:spcPct val="120000"/>
              </a:lnSpc>
            </a:pPr>
            <a:r>
              <a:rPr lang="en-US" dirty="0">
                <a:solidFill>
                  <a:schemeClr val="bg1"/>
                </a:solidFill>
              </a:rPr>
              <a:t>Social construction that is culturally-mediated –      Girl/Woman, Boy/Man</a:t>
            </a:r>
          </a:p>
          <a:p>
            <a:pPr>
              <a:lnSpc>
                <a:spcPct val="120000"/>
              </a:lnSpc>
            </a:pPr>
            <a:r>
              <a:rPr lang="en-US" dirty="0">
                <a:solidFill>
                  <a:schemeClr val="bg1"/>
                </a:solidFill>
              </a:rPr>
              <a:t>Gender Identity</a:t>
            </a:r>
          </a:p>
          <a:p>
            <a:pPr lvl="1">
              <a:lnSpc>
                <a:spcPct val="120000"/>
              </a:lnSpc>
            </a:pPr>
            <a:r>
              <a:rPr lang="en-US" dirty="0">
                <a:solidFill>
                  <a:schemeClr val="bg1"/>
                </a:solidFill>
              </a:rPr>
              <a:t>Lived/defined by the individual</a:t>
            </a:r>
          </a:p>
          <a:p>
            <a:pPr>
              <a:lnSpc>
                <a:spcPct val="120000"/>
              </a:lnSpc>
            </a:pPr>
            <a:r>
              <a:rPr lang="en-US" dirty="0">
                <a:solidFill>
                  <a:schemeClr val="bg1"/>
                </a:solidFill>
              </a:rPr>
              <a:t>Gender Expression</a:t>
            </a:r>
          </a:p>
          <a:p>
            <a:pPr lvl="1">
              <a:lnSpc>
                <a:spcPct val="120000"/>
              </a:lnSpc>
            </a:pPr>
            <a:r>
              <a:rPr lang="en-US" dirty="0">
                <a:solidFill>
                  <a:schemeClr val="bg1"/>
                </a:solidFill>
              </a:rPr>
              <a:t>How people communicate their gender identity to others</a:t>
            </a:r>
          </a:p>
          <a:p>
            <a:pPr>
              <a:lnSpc>
                <a:spcPct val="120000"/>
              </a:lnSpc>
            </a:pPr>
            <a:r>
              <a:rPr lang="en-US" dirty="0">
                <a:solidFill>
                  <a:schemeClr val="bg1"/>
                </a:solidFill>
              </a:rPr>
              <a:t>Gender Role</a:t>
            </a:r>
          </a:p>
          <a:p>
            <a:pPr lvl="1">
              <a:lnSpc>
                <a:spcPct val="120000"/>
              </a:lnSpc>
            </a:pPr>
            <a:r>
              <a:rPr lang="en-US" dirty="0">
                <a:solidFill>
                  <a:schemeClr val="bg1"/>
                </a:solidFill>
              </a:rPr>
              <a:t>Culturally-mediated ways people live out gender – Feminine/Masculine</a:t>
            </a:r>
          </a:p>
          <a:p>
            <a:pPr>
              <a:lnSpc>
                <a:spcPct val="120000"/>
              </a:lnSpc>
            </a:pPr>
            <a:r>
              <a:rPr lang="en-US" dirty="0">
                <a:solidFill>
                  <a:schemeClr val="bg1"/>
                </a:solidFill>
              </a:rPr>
              <a:t>Sexual Orientation</a:t>
            </a:r>
          </a:p>
          <a:p>
            <a:pPr lvl="1">
              <a:lnSpc>
                <a:spcPct val="120000"/>
              </a:lnSpc>
            </a:pPr>
            <a:r>
              <a:rPr lang="en-US" dirty="0">
                <a:solidFill>
                  <a:schemeClr val="bg1"/>
                </a:solidFill>
              </a:rPr>
              <a:t>One’s primary psychological, social, emotional, and erotic attractions to other people</a:t>
            </a:r>
          </a:p>
        </p:txBody>
      </p:sp>
      <p:pic>
        <p:nvPicPr>
          <p:cNvPr id="4" name="Content Placeholder 5" descr="Screen Shot 2016-03-16 at 2.38.29 PM.png"/>
          <p:cNvPicPr>
            <a:picLocks noChangeAspect="1"/>
          </p:cNvPicPr>
          <p:nvPr/>
        </p:nvPicPr>
        <p:blipFill>
          <a:blip r:embed="rId2"/>
          <a:srcRect l="-60890" r="-60890"/>
          <a:stretch>
            <a:fillRect/>
          </a:stretch>
        </p:blipFill>
        <p:spPr>
          <a:xfrm>
            <a:off x="-635986" y="5286816"/>
            <a:ext cx="2830898" cy="1571184"/>
          </a:xfrm>
          <a:prstGeom prst="rect">
            <a:avLst/>
          </a:prstGeom>
        </p:spPr>
      </p:pic>
    </p:spTree>
    <p:extLst>
      <p:ext uri="{BB962C8B-B14F-4D97-AF65-F5344CB8AC3E}">
        <p14:creationId xmlns:p14="http://schemas.microsoft.com/office/powerpoint/2010/main" val="153074457"/>
      </p:ext>
    </p:extLst>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2995</TotalTime>
  <Words>2223</Words>
  <Application>Microsoft Office PowerPoint</Application>
  <PresentationFormat>On-screen Show (4:3)</PresentationFormat>
  <Paragraphs>250</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Trebuchet MS</vt:lpstr>
      <vt:lpstr>Wingdings 2</vt:lpstr>
      <vt:lpstr>Revolution</vt:lpstr>
      <vt:lpstr>Understanding and Supporting Gender Diverse Students </vt:lpstr>
      <vt:lpstr>Session Objectives </vt:lpstr>
      <vt:lpstr>NASP Practice Model (2020)</vt:lpstr>
      <vt:lpstr>NEA’s Position </vt:lpstr>
      <vt:lpstr>Principal Professional Associations</vt:lpstr>
      <vt:lpstr>NASP’s Position</vt:lpstr>
      <vt:lpstr>Additional Statements</vt:lpstr>
      <vt:lpstr>Think/Pair/Share</vt:lpstr>
      <vt:lpstr>Definitions </vt:lpstr>
      <vt:lpstr>Definitions (continued)  </vt:lpstr>
      <vt:lpstr>Transgender Youth </vt:lpstr>
      <vt:lpstr>Gender Diversity and ASD</vt:lpstr>
      <vt:lpstr>Mental Health Issues</vt:lpstr>
      <vt:lpstr>               School Issues School Climate:  Transphobia, Bullying, Biased Remarks, Harassment</vt:lpstr>
      <vt:lpstr>               School Issues School Climate:  Transphobia, Bullying, Biased Remarks, Harassment</vt:lpstr>
      <vt:lpstr>               School Issues School Climate:  Transphobia, Bullying, Biased Remarks, Harassment</vt:lpstr>
      <vt:lpstr>               School Issues School Climate:  Transphobia, Bullying, Biased Remarks, Harassment</vt:lpstr>
      <vt:lpstr>               School Issues Discriminatory School Policies and Practices</vt:lpstr>
      <vt:lpstr>               School Issues Discriminatory School Policies and Practices</vt:lpstr>
      <vt:lpstr>               School Issues Discriminatory School Policies and Practices</vt:lpstr>
      <vt:lpstr>Effects of a Hostile Climate </vt:lpstr>
      <vt:lpstr>Legal &amp; Policy Matters </vt:lpstr>
      <vt:lpstr>Raising Ryland</vt:lpstr>
      <vt:lpstr>Schulyer Bailar</vt:lpstr>
      <vt:lpstr>Strategies</vt:lpstr>
      <vt:lpstr>PowerPoint Presentation</vt:lpstr>
      <vt:lpstr>Resources </vt:lpstr>
      <vt:lpstr>References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Family’s Experience  Raising a Transgender Child</dc:title>
  <dc:creator>Leslie Lagerstrom</dc:creator>
  <cp:lastModifiedBy>Todd Savage</cp:lastModifiedBy>
  <cp:revision>221</cp:revision>
  <dcterms:created xsi:type="dcterms:W3CDTF">2016-05-13T13:35:20Z</dcterms:created>
  <dcterms:modified xsi:type="dcterms:W3CDTF">2023-12-09T21:41:10Z</dcterms:modified>
</cp:coreProperties>
</file>