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9" r:id="rId2"/>
    <p:sldId id="2769" r:id="rId3"/>
    <p:sldId id="2797" r:id="rId4"/>
    <p:sldId id="2850" r:id="rId5"/>
    <p:sldId id="2801" r:id="rId6"/>
    <p:sldId id="2802" r:id="rId7"/>
    <p:sldId id="2753" r:id="rId8"/>
    <p:sldId id="2793" r:id="rId9"/>
    <p:sldId id="2767" r:id="rId10"/>
    <p:sldId id="2774" r:id="rId11"/>
    <p:sldId id="2848" r:id="rId12"/>
    <p:sldId id="2837" r:id="rId13"/>
    <p:sldId id="2834" r:id="rId14"/>
    <p:sldId id="2804" r:id="rId15"/>
    <p:sldId id="2845" r:id="rId16"/>
    <p:sldId id="284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7267" autoAdjust="0"/>
  </p:normalViewPr>
  <p:slideViewPr>
    <p:cSldViewPr snapToGrid="0">
      <p:cViewPr varScale="1">
        <p:scale>
          <a:sx n="64" d="100"/>
          <a:sy n="64" d="100"/>
        </p:scale>
        <p:origin x="13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B4019-1D71-473B-BA7E-4F6227D78E32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C0ABF-91BE-415E-AB02-EDB92E3EF680}">
      <dgm:prSet custT="1"/>
      <dgm:spPr/>
      <dgm:t>
        <a:bodyPr/>
        <a:lstStyle/>
        <a:p>
          <a:r>
            <a:rPr lang="en-US" sz="3400" b="1" dirty="0"/>
            <a:t>Setting a Direction</a:t>
          </a:r>
        </a:p>
      </dgm:t>
    </dgm:pt>
    <dgm:pt modelId="{678F24EF-5E29-47DE-9D9F-C64603691280}" type="parTrans" cxnId="{0DA5350F-F2D3-4E5A-BFF6-F94AF8C53EF7}">
      <dgm:prSet/>
      <dgm:spPr/>
      <dgm:t>
        <a:bodyPr/>
        <a:lstStyle/>
        <a:p>
          <a:endParaRPr lang="en-US"/>
        </a:p>
      </dgm:t>
    </dgm:pt>
    <dgm:pt modelId="{A94CFD18-AA82-40BE-8CAE-B2F425A38D4E}" type="sibTrans" cxnId="{0DA5350F-F2D3-4E5A-BFF6-F94AF8C53EF7}">
      <dgm:prSet/>
      <dgm:spPr/>
      <dgm:t>
        <a:bodyPr/>
        <a:lstStyle/>
        <a:p>
          <a:endParaRPr lang="en-US"/>
        </a:p>
      </dgm:t>
    </dgm:pt>
    <dgm:pt modelId="{BB28143F-E1BD-4081-9620-12524FFA2843}">
      <dgm:prSet custT="1"/>
      <dgm:spPr/>
      <dgm:t>
        <a:bodyPr/>
        <a:lstStyle/>
        <a:p>
          <a:r>
            <a:rPr lang="en-US" sz="3200" b="1" dirty="0"/>
            <a:t>Set</a:t>
          </a:r>
          <a:r>
            <a:rPr lang="en-US" sz="3200" dirty="0"/>
            <a:t> a direction (goal/desired outcome) based on what student/client wants from counseling</a:t>
          </a:r>
        </a:p>
      </dgm:t>
    </dgm:pt>
    <dgm:pt modelId="{BF51BB93-AA7A-484B-8A75-15D2B3270CD4}" type="parTrans" cxnId="{52AE4E27-9D05-4DF7-8D8A-7D56E9051A5B}">
      <dgm:prSet/>
      <dgm:spPr/>
      <dgm:t>
        <a:bodyPr/>
        <a:lstStyle/>
        <a:p>
          <a:endParaRPr lang="en-US"/>
        </a:p>
      </dgm:t>
    </dgm:pt>
    <dgm:pt modelId="{51DF7A1E-D2ED-4336-AFFA-113EE936895A}" type="sibTrans" cxnId="{52AE4E27-9D05-4DF7-8D8A-7D56E9051A5B}">
      <dgm:prSet/>
      <dgm:spPr/>
      <dgm:t>
        <a:bodyPr/>
        <a:lstStyle/>
        <a:p>
          <a:endParaRPr lang="en-US"/>
        </a:p>
      </dgm:t>
    </dgm:pt>
    <dgm:pt modelId="{E3C4DE7C-7DB7-43C8-9AF8-782F356C621A}">
      <dgm:prSet custT="1"/>
      <dgm:spPr/>
      <dgm:t>
        <a:bodyPr/>
        <a:lstStyle/>
        <a:p>
          <a:r>
            <a:rPr lang="en-US" sz="3400" b="1" dirty="0"/>
            <a:t>Building on Exceptions &amp; Resources</a:t>
          </a:r>
        </a:p>
      </dgm:t>
    </dgm:pt>
    <dgm:pt modelId="{5222FB3D-6AB5-40F0-A07D-6464BC9A9184}" type="parTrans" cxnId="{5DA071A6-D617-418D-8BB3-BB0AC19A99AA}">
      <dgm:prSet/>
      <dgm:spPr/>
      <dgm:t>
        <a:bodyPr/>
        <a:lstStyle/>
        <a:p>
          <a:endParaRPr lang="en-US"/>
        </a:p>
      </dgm:t>
    </dgm:pt>
    <dgm:pt modelId="{E1214BE4-0006-4F9F-A432-80CC87C5109B}" type="sibTrans" cxnId="{5DA071A6-D617-418D-8BB3-BB0AC19A99AA}">
      <dgm:prSet/>
      <dgm:spPr/>
      <dgm:t>
        <a:bodyPr/>
        <a:lstStyle/>
        <a:p>
          <a:endParaRPr lang="en-US"/>
        </a:p>
      </dgm:t>
    </dgm:pt>
    <dgm:pt modelId="{30555BAD-0FAD-410C-8523-69AD95C15CDF}">
      <dgm:prSet custT="1"/>
      <dgm:spPr/>
      <dgm:t>
        <a:bodyPr/>
        <a:lstStyle/>
        <a:p>
          <a:r>
            <a:rPr lang="en-US" sz="3200" b="1" dirty="0"/>
            <a:t>Build</a:t>
          </a:r>
          <a:r>
            <a:rPr lang="en-US" sz="3200" dirty="0"/>
            <a:t> on exceptions and other student resources </a:t>
          </a:r>
        </a:p>
      </dgm:t>
    </dgm:pt>
    <dgm:pt modelId="{0C2AE7E7-F247-41C5-825A-A9C675ED29D4}" type="parTrans" cxnId="{71983430-92E8-4914-86FC-44E6B3AE2338}">
      <dgm:prSet/>
      <dgm:spPr/>
      <dgm:t>
        <a:bodyPr/>
        <a:lstStyle/>
        <a:p>
          <a:endParaRPr lang="en-US"/>
        </a:p>
      </dgm:t>
    </dgm:pt>
    <dgm:pt modelId="{D712CA7C-DF42-4BEA-8D4B-5DE310054778}" type="sibTrans" cxnId="{71983430-92E8-4914-86FC-44E6B3AE2338}">
      <dgm:prSet/>
      <dgm:spPr/>
      <dgm:t>
        <a:bodyPr/>
        <a:lstStyle/>
        <a:p>
          <a:endParaRPr lang="en-US"/>
        </a:p>
      </dgm:t>
    </dgm:pt>
    <dgm:pt modelId="{0B286381-A089-44E7-912D-04E11BDF8540}">
      <dgm:prSet custT="1"/>
      <dgm:spPr/>
      <dgm:t>
        <a:bodyPr/>
        <a:lstStyle/>
        <a:p>
          <a:r>
            <a:rPr lang="en-US" sz="3400" b="1" dirty="0"/>
            <a:t>Exploring Progress</a:t>
          </a:r>
        </a:p>
      </dgm:t>
    </dgm:pt>
    <dgm:pt modelId="{905E3FA8-26DF-44EE-B322-7F18B0EE94E4}" type="parTrans" cxnId="{8C6CC905-022D-4895-B9D4-02EC62C03CD8}">
      <dgm:prSet/>
      <dgm:spPr/>
      <dgm:t>
        <a:bodyPr/>
        <a:lstStyle/>
        <a:p>
          <a:endParaRPr lang="en-US"/>
        </a:p>
      </dgm:t>
    </dgm:pt>
    <dgm:pt modelId="{120C5435-F9AE-4D93-8326-F99274A4FC52}" type="sibTrans" cxnId="{8C6CC905-022D-4895-B9D4-02EC62C03CD8}">
      <dgm:prSet/>
      <dgm:spPr/>
      <dgm:t>
        <a:bodyPr/>
        <a:lstStyle/>
        <a:p>
          <a:endParaRPr lang="en-US"/>
        </a:p>
      </dgm:t>
    </dgm:pt>
    <dgm:pt modelId="{0049D9B3-73F8-4BC0-8BD1-E040FE11006C}">
      <dgm:prSet custT="1"/>
      <dgm:spPr/>
      <dgm:t>
        <a:bodyPr/>
        <a:lstStyle/>
        <a:p>
          <a:r>
            <a:rPr lang="en-US" sz="3200" b="1" dirty="0"/>
            <a:t>Explore</a:t>
          </a:r>
          <a:r>
            <a:rPr lang="en-US" sz="3200" dirty="0"/>
            <a:t> progress toward desired outcome</a:t>
          </a:r>
        </a:p>
      </dgm:t>
    </dgm:pt>
    <dgm:pt modelId="{80C59B84-ED09-4B27-8C9C-EC81B0C637F5}" type="parTrans" cxnId="{D4934E1E-9F06-470C-9577-AAC7AE0055A9}">
      <dgm:prSet/>
      <dgm:spPr/>
      <dgm:t>
        <a:bodyPr/>
        <a:lstStyle/>
        <a:p>
          <a:endParaRPr lang="en-US"/>
        </a:p>
      </dgm:t>
    </dgm:pt>
    <dgm:pt modelId="{AD458287-39D6-4865-8881-7850DBC3A2F1}" type="sibTrans" cxnId="{D4934E1E-9F06-470C-9577-AAC7AE0055A9}">
      <dgm:prSet/>
      <dgm:spPr/>
      <dgm:t>
        <a:bodyPr/>
        <a:lstStyle/>
        <a:p>
          <a:endParaRPr lang="en-US"/>
        </a:p>
      </dgm:t>
    </dgm:pt>
    <dgm:pt modelId="{C1E1F0D6-3B7F-864A-A7FF-7ACFEF1DB187}" type="pres">
      <dgm:prSet presAssocID="{BD9B4019-1D71-473B-BA7E-4F6227D78E32}" presName="Name0" presStyleCnt="0">
        <dgm:presLayoutVars>
          <dgm:dir/>
          <dgm:animLvl val="lvl"/>
          <dgm:resizeHandles val="exact"/>
        </dgm:presLayoutVars>
      </dgm:prSet>
      <dgm:spPr/>
    </dgm:pt>
    <dgm:pt modelId="{402A9161-AD89-554C-8805-3A8D55698E36}" type="pres">
      <dgm:prSet presAssocID="{390C0ABF-91BE-415E-AB02-EDB92E3EF680}" presName="linNode" presStyleCnt="0"/>
      <dgm:spPr/>
    </dgm:pt>
    <dgm:pt modelId="{2B613145-FD97-3944-98A6-704448E1670C}" type="pres">
      <dgm:prSet presAssocID="{390C0ABF-91BE-415E-AB02-EDB92E3EF680}" presName="parentText" presStyleLbl="alignNode1" presStyleIdx="0" presStyleCnt="3" custScaleX="154676" custLinFactNeighborX="-9">
        <dgm:presLayoutVars>
          <dgm:chMax val="1"/>
          <dgm:bulletEnabled/>
        </dgm:presLayoutVars>
      </dgm:prSet>
      <dgm:spPr/>
    </dgm:pt>
    <dgm:pt modelId="{1BE3DBE1-4582-1647-AC17-F8EE13932889}" type="pres">
      <dgm:prSet presAssocID="{390C0ABF-91BE-415E-AB02-EDB92E3EF680}" presName="descendantText" presStyleLbl="alignAccFollowNode1" presStyleIdx="0" presStyleCnt="3">
        <dgm:presLayoutVars>
          <dgm:bulletEnabled/>
        </dgm:presLayoutVars>
      </dgm:prSet>
      <dgm:spPr/>
    </dgm:pt>
    <dgm:pt modelId="{2DD72AC4-E2AC-4649-8C72-B46936E36517}" type="pres">
      <dgm:prSet presAssocID="{A94CFD18-AA82-40BE-8CAE-B2F425A38D4E}" presName="sp" presStyleCnt="0"/>
      <dgm:spPr/>
    </dgm:pt>
    <dgm:pt modelId="{C730C78E-79CC-3A4A-9A45-DCE2CAD3C59F}" type="pres">
      <dgm:prSet presAssocID="{E3C4DE7C-7DB7-43C8-9AF8-782F356C621A}" presName="linNode" presStyleCnt="0"/>
      <dgm:spPr/>
    </dgm:pt>
    <dgm:pt modelId="{95D8DA96-2BBD-6544-B73F-E9D7292958FD}" type="pres">
      <dgm:prSet presAssocID="{E3C4DE7C-7DB7-43C8-9AF8-782F356C621A}" presName="parentText" presStyleLbl="alignNode1" presStyleIdx="1" presStyleCnt="3" custScaleX="154647">
        <dgm:presLayoutVars>
          <dgm:chMax val="1"/>
          <dgm:bulletEnabled/>
        </dgm:presLayoutVars>
      </dgm:prSet>
      <dgm:spPr/>
    </dgm:pt>
    <dgm:pt modelId="{D3039B0A-4102-0A4B-846D-50703980A3E2}" type="pres">
      <dgm:prSet presAssocID="{E3C4DE7C-7DB7-43C8-9AF8-782F356C621A}" presName="descendantText" presStyleLbl="alignAccFollowNode1" presStyleIdx="1" presStyleCnt="3">
        <dgm:presLayoutVars>
          <dgm:bulletEnabled/>
        </dgm:presLayoutVars>
      </dgm:prSet>
      <dgm:spPr/>
    </dgm:pt>
    <dgm:pt modelId="{4E9C25E6-3631-D44B-BE98-9C3C4951D659}" type="pres">
      <dgm:prSet presAssocID="{E1214BE4-0006-4F9F-A432-80CC87C5109B}" presName="sp" presStyleCnt="0"/>
      <dgm:spPr/>
    </dgm:pt>
    <dgm:pt modelId="{EDDB175A-79C5-4F48-BC3B-521B724365FD}" type="pres">
      <dgm:prSet presAssocID="{0B286381-A089-44E7-912D-04E11BDF8540}" presName="linNode" presStyleCnt="0"/>
      <dgm:spPr/>
    </dgm:pt>
    <dgm:pt modelId="{77FADA89-35E7-EB4B-83EC-333EE5C1CD35}" type="pres">
      <dgm:prSet presAssocID="{0B286381-A089-44E7-912D-04E11BDF8540}" presName="parentText" presStyleLbl="alignNode1" presStyleIdx="2" presStyleCnt="3" custScaleX="154489">
        <dgm:presLayoutVars>
          <dgm:chMax val="1"/>
          <dgm:bulletEnabled/>
        </dgm:presLayoutVars>
      </dgm:prSet>
      <dgm:spPr/>
    </dgm:pt>
    <dgm:pt modelId="{CC3B4331-A6ED-6C4C-B935-9D8AF22B8B8E}" type="pres">
      <dgm:prSet presAssocID="{0B286381-A089-44E7-912D-04E11BDF8540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8C6CC905-022D-4895-B9D4-02EC62C03CD8}" srcId="{BD9B4019-1D71-473B-BA7E-4F6227D78E32}" destId="{0B286381-A089-44E7-912D-04E11BDF8540}" srcOrd="2" destOrd="0" parTransId="{905E3FA8-26DF-44EE-B322-7F18B0EE94E4}" sibTransId="{120C5435-F9AE-4D93-8326-F99274A4FC52}"/>
    <dgm:cxn modelId="{28A5F009-3F2B-D44E-A029-BD9F223ED121}" type="presOf" srcId="{0049D9B3-73F8-4BC0-8BD1-E040FE11006C}" destId="{CC3B4331-A6ED-6C4C-B935-9D8AF22B8B8E}" srcOrd="0" destOrd="0" presId="urn:microsoft.com/office/officeart/2016/7/layout/VerticalSolidActionList"/>
    <dgm:cxn modelId="{0DA5350F-F2D3-4E5A-BFF6-F94AF8C53EF7}" srcId="{BD9B4019-1D71-473B-BA7E-4F6227D78E32}" destId="{390C0ABF-91BE-415E-AB02-EDB92E3EF680}" srcOrd="0" destOrd="0" parTransId="{678F24EF-5E29-47DE-9D9F-C64603691280}" sibTransId="{A94CFD18-AA82-40BE-8CAE-B2F425A38D4E}"/>
    <dgm:cxn modelId="{AF68B31C-E9A2-1545-AEBF-AE3551390B2D}" type="presOf" srcId="{E3C4DE7C-7DB7-43C8-9AF8-782F356C621A}" destId="{95D8DA96-2BBD-6544-B73F-E9D7292958FD}" srcOrd="0" destOrd="0" presId="urn:microsoft.com/office/officeart/2016/7/layout/VerticalSolidActionList"/>
    <dgm:cxn modelId="{D4934E1E-9F06-470C-9577-AAC7AE0055A9}" srcId="{0B286381-A089-44E7-912D-04E11BDF8540}" destId="{0049D9B3-73F8-4BC0-8BD1-E040FE11006C}" srcOrd="0" destOrd="0" parTransId="{80C59B84-ED09-4B27-8C9C-EC81B0C637F5}" sibTransId="{AD458287-39D6-4865-8881-7850DBC3A2F1}"/>
    <dgm:cxn modelId="{63770E22-C891-2B44-86AD-87B453DA4063}" type="presOf" srcId="{BB28143F-E1BD-4081-9620-12524FFA2843}" destId="{1BE3DBE1-4582-1647-AC17-F8EE13932889}" srcOrd="0" destOrd="0" presId="urn:microsoft.com/office/officeart/2016/7/layout/VerticalSolidActionList"/>
    <dgm:cxn modelId="{7DA32026-0DF5-2F43-B06C-7B31E5C64C7C}" type="presOf" srcId="{0B286381-A089-44E7-912D-04E11BDF8540}" destId="{77FADA89-35E7-EB4B-83EC-333EE5C1CD35}" srcOrd="0" destOrd="0" presId="urn:microsoft.com/office/officeart/2016/7/layout/VerticalSolidActionList"/>
    <dgm:cxn modelId="{52AE4E27-9D05-4DF7-8D8A-7D56E9051A5B}" srcId="{390C0ABF-91BE-415E-AB02-EDB92E3EF680}" destId="{BB28143F-E1BD-4081-9620-12524FFA2843}" srcOrd="0" destOrd="0" parTransId="{BF51BB93-AA7A-484B-8A75-15D2B3270CD4}" sibTransId="{51DF7A1E-D2ED-4336-AFFA-113EE936895A}"/>
    <dgm:cxn modelId="{71983430-92E8-4914-86FC-44E6B3AE2338}" srcId="{E3C4DE7C-7DB7-43C8-9AF8-782F356C621A}" destId="{30555BAD-0FAD-410C-8523-69AD95C15CDF}" srcOrd="0" destOrd="0" parTransId="{0C2AE7E7-F247-41C5-825A-A9C675ED29D4}" sibTransId="{D712CA7C-DF42-4BEA-8D4B-5DE310054778}"/>
    <dgm:cxn modelId="{C3BFFF7A-E2C1-2B45-A78E-D35C81FEAD67}" type="presOf" srcId="{30555BAD-0FAD-410C-8523-69AD95C15CDF}" destId="{D3039B0A-4102-0A4B-846D-50703980A3E2}" srcOrd="0" destOrd="0" presId="urn:microsoft.com/office/officeart/2016/7/layout/VerticalSolidActionList"/>
    <dgm:cxn modelId="{5DA071A6-D617-418D-8BB3-BB0AC19A99AA}" srcId="{BD9B4019-1D71-473B-BA7E-4F6227D78E32}" destId="{E3C4DE7C-7DB7-43C8-9AF8-782F356C621A}" srcOrd="1" destOrd="0" parTransId="{5222FB3D-6AB5-40F0-A07D-6464BC9A9184}" sibTransId="{E1214BE4-0006-4F9F-A432-80CC87C5109B}"/>
    <dgm:cxn modelId="{DF5DCEAA-0486-7241-8773-40DCF02EDCF2}" type="presOf" srcId="{390C0ABF-91BE-415E-AB02-EDB92E3EF680}" destId="{2B613145-FD97-3944-98A6-704448E1670C}" srcOrd="0" destOrd="0" presId="urn:microsoft.com/office/officeart/2016/7/layout/VerticalSolidActionList"/>
    <dgm:cxn modelId="{43FF91D5-61B0-6648-9184-451E50564550}" type="presOf" srcId="{BD9B4019-1D71-473B-BA7E-4F6227D78E32}" destId="{C1E1F0D6-3B7F-864A-A7FF-7ACFEF1DB187}" srcOrd="0" destOrd="0" presId="urn:microsoft.com/office/officeart/2016/7/layout/VerticalSolidActionList"/>
    <dgm:cxn modelId="{898C79D5-DA6C-824C-8816-EF16462E3288}" type="presParOf" srcId="{C1E1F0D6-3B7F-864A-A7FF-7ACFEF1DB187}" destId="{402A9161-AD89-554C-8805-3A8D55698E36}" srcOrd="0" destOrd="0" presId="urn:microsoft.com/office/officeart/2016/7/layout/VerticalSolidActionList"/>
    <dgm:cxn modelId="{FBFA6776-DBA4-C94E-9FFC-2E312EAEB37B}" type="presParOf" srcId="{402A9161-AD89-554C-8805-3A8D55698E36}" destId="{2B613145-FD97-3944-98A6-704448E1670C}" srcOrd="0" destOrd="0" presId="urn:microsoft.com/office/officeart/2016/7/layout/VerticalSolidActionList"/>
    <dgm:cxn modelId="{EB23D4C1-2658-844E-8B44-130CB545F653}" type="presParOf" srcId="{402A9161-AD89-554C-8805-3A8D55698E36}" destId="{1BE3DBE1-4582-1647-AC17-F8EE13932889}" srcOrd="1" destOrd="0" presId="urn:microsoft.com/office/officeart/2016/7/layout/VerticalSolidActionList"/>
    <dgm:cxn modelId="{0A842389-DC71-0C4C-973B-F26A4BE4DD8A}" type="presParOf" srcId="{C1E1F0D6-3B7F-864A-A7FF-7ACFEF1DB187}" destId="{2DD72AC4-E2AC-4649-8C72-B46936E36517}" srcOrd="1" destOrd="0" presId="urn:microsoft.com/office/officeart/2016/7/layout/VerticalSolidActionList"/>
    <dgm:cxn modelId="{8D2F2721-D744-284C-865D-10F4196ECD38}" type="presParOf" srcId="{C1E1F0D6-3B7F-864A-A7FF-7ACFEF1DB187}" destId="{C730C78E-79CC-3A4A-9A45-DCE2CAD3C59F}" srcOrd="2" destOrd="0" presId="urn:microsoft.com/office/officeart/2016/7/layout/VerticalSolidActionList"/>
    <dgm:cxn modelId="{D2A69E00-CB3B-2444-9CC9-6B9B5CA001D2}" type="presParOf" srcId="{C730C78E-79CC-3A4A-9A45-DCE2CAD3C59F}" destId="{95D8DA96-2BBD-6544-B73F-E9D7292958FD}" srcOrd="0" destOrd="0" presId="urn:microsoft.com/office/officeart/2016/7/layout/VerticalSolidActionList"/>
    <dgm:cxn modelId="{CEB5E377-D614-664C-AD11-2BB7746DC023}" type="presParOf" srcId="{C730C78E-79CC-3A4A-9A45-DCE2CAD3C59F}" destId="{D3039B0A-4102-0A4B-846D-50703980A3E2}" srcOrd="1" destOrd="0" presId="urn:microsoft.com/office/officeart/2016/7/layout/VerticalSolidActionList"/>
    <dgm:cxn modelId="{BA0FDC49-9A59-3E4B-84C0-65DB8FDD99CA}" type="presParOf" srcId="{C1E1F0D6-3B7F-864A-A7FF-7ACFEF1DB187}" destId="{4E9C25E6-3631-D44B-BE98-9C3C4951D659}" srcOrd="3" destOrd="0" presId="urn:microsoft.com/office/officeart/2016/7/layout/VerticalSolidActionList"/>
    <dgm:cxn modelId="{87A5E59E-6274-F44D-838C-15E2D9AC79A6}" type="presParOf" srcId="{C1E1F0D6-3B7F-864A-A7FF-7ACFEF1DB187}" destId="{EDDB175A-79C5-4F48-BC3B-521B724365FD}" srcOrd="4" destOrd="0" presId="urn:microsoft.com/office/officeart/2016/7/layout/VerticalSolidActionList"/>
    <dgm:cxn modelId="{EE08D68F-8681-1345-9123-ABE2EEA7BA76}" type="presParOf" srcId="{EDDB175A-79C5-4F48-BC3B-521B724365FD}" destId="{77FADA89-35E7-EB4B-83EC-333EE5C1CD35}" srcOrd="0" destOrd="0" presId="urn:microsoft.com/office/officeart/2016/7/layout/VerticalSolidActionList"/>
    <dgm:cxn modelId="{5126EA15-5AE2-FE48-9395-C9555B977D50}" type="presParOf" srcId="{EDDB175A-79C5-4F48-BC3B-521B724365FD}" destId="{CC3B4331-A6ED-6C4C-B935-9D8AF22B8B8E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3DBE1-4582-1647-AC17-F8EE13932889}">
      <dsp:nvSpPr>
        <dsp:cNvPr id="0" name=""/>
        <dsp:cNvSpPr/>
      </dsp:nvSpPr>
      <dsp:spPr>
        <a:xfrm>
          <a:off x="2747061" y="1597"/>
          <a:ext cx="7103193" cy="1637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822" tIns="415936" rIns="137822" bIns="415936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Set</a:t>
          </a:r>
          <a:r>
            <a:rPr lang="en-US" sz="3200" kern="1200" dirty="0"/>
            <a:t> a direction (goal/desired outcome) based on what student/client wants from counseling</a:t>
          </a:r>
        </a:p>
      </dsp:txBody>
      <dsp:txXfrm>
        <a:off x="2747061" y="1597"/>
        <a:ext cx="7103193" cy="1637542"/>
      </dsp:txXfrm>
    </dsp:sp>
    <dsp:sp modelId="{2B613145-FD97-3944-98A6-704448E1670C}">
      <dsp:nvSpPr>
        <dsp:cNvPr id="0" name=""/>
        <dsp:cNvSpPr/>
      </dsp:nvSpPr>
      <dsp:spPr>
        <a:xfrm>
          <a:off x="0" y="1597"/>
          <a:ext cx="2746733" cy="1637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969" tIns="161753" rIns="93969" bIns="161753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Setting a Direction</a:t>
          </a:r>
        </a:p>
      </dsp:txBody>
      <dsp:txXfrm>
        <a:off x="0" y="1597"/>
        <a:ext cx="2746733" cy="1637542"/>
      </dsp:txXfrm>
    </dsp:sp>
    <dsp:sp modelId="{D3039B0A-4102-0A4B-846D-50703980A3E2}">
      <dsp:nvSpPr>
        <dsp:cNvPr id="0" name=""/>
        <dsp:cNvSpPr/>
      </dsp:nvSpPr>
      <dsp:spPr>
        <a:xfrm>
          <a:off x="2746546" y="1737392"/>
          <a:ext cx="7103193" cy="1637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822" tIns="415936" rIns="137822" bIns="415936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Build</a:t>
          </a:r>
          <a:r>
            <a:rPr lang="en-US" sz="3200" kern="1200" dirty="0"/>
            <a:t> on exceptions and other student resources </a:t>
          </a:r>
        </a:p>
      </dsp:txBody>
      <dsp:txXfrm>
        <a:off x="2746546" y="1737392"/>
        <a:ext cx="7103193" cy="1637542"/>
      </dsp:txXfrm>
    </dsp:sp>
    <dsp:sp modelId="{95D8DA96-2BBD-6544-B73F-E9D7292958FD}">
      <dsp:nvSpPr>
        <dsp:cNvPr id="0" name=""/>
        <dsp:cNvSpPr/>
      </dsp:nvSpPr>
      <dsp:spPr>
        <a:xfrm>
          <a:off x="327" y="1737392"/>
          <a:ext cx="2746218" cy="1637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969" tIns="161753" rIns="93969" bIns="161753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Building on Exceptions &amp; Resources</a:t>
          </a:r>
        </a:p>
      </dsp:txBody>
      <dsp:txXfrm>
        <a:off x="327" y="1737392"/>
        <a:ext cx="2746218" cy="1637542"/>
      </dsp:txXfrm>
    </dsp:sp>
    <dsp:sp modelId="{CC3B4331-A6ED-6C4C-B935-9D8AF22B8B8E}">
      <dsp:nvSpPr>
        <dsp:cNvPr id="0" name=""/>
        <dsp:cNvSpPr/>
      </dsp:nvSpPr>
      <dsp:spPr>
        <a:xfrm>
          <a:off x="2743740" y="3473187"/>
          <a:ext cx="7103193" cy="16375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822" tIns="415936" rIns="137822" bIns="415936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Explore</a:t>
          </a:r>
          <a:r>
            <a:rPr lang="en-US" sz="3200" kern="1200" dirty="0"/>
            <a:t> progress toward desired outcome</a:t>
          </a:r>
        </a:p>
      </dsp:txBody>
      <dsp:txXfrm>
        <a:off x="2743740" y="3473187"/>
        <a:ext cx="7103193" cy="1637542"/>
      </dsp:txXfrm>
    </dsp:sp>
    <dsp:sp modelId="{77FADA89-35E7-EB4B-83EC-333EE5C1CD35}">
      <dsp:nvSpPr>
        <dsp:cNvPr id="0" name=""/>
        <dsp:cNvSpPr/>
      </dsp:nvSpPr>
      <dsp:spPr>
        <a:xfrm>
          <a:off x="327" y="3473187"/>
          <a:ext cx="2743413" cy="1637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969" tIns="161753" rIns="93969" bIns="161753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Exploring Progress</a:t>
          </a:r>
        </a:p>
      </dsp:txBody>
      <dsp:txXfrm>
        <a:off x="327" y="3473187"/>
        <a:ext cx="2743413" cy="1637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BF012-A2D8-4EC7-A632-E439730B2F1A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647A3-175F-41D9-B281-0DFD361F1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xfrm>
            <a:off x="1" y="4415797"/>
            <a:ext cx="6858000" cy="4880610"/>
          </a:xfrm>
          <a:noFill/>
          <a:ln/>
        </p:spPr>
        <p:txBody>
          <a:bodyPr/>
          <a:lstStyle/>
          <a:p>
            <a:endParaRPr lang="en-US" sz="1100" b="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98898-5F85-4D96-849B-E6E827F635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0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6D673-0690-4DBE-A27B-5C444DA340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font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0A30C8-063D-4C77-89FB-BDB9DC02E6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37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475" y="706438"/>
            <a:ext cx="6278563" cy="3532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61D84-0579-4CA1-96D2-69229FB2E4C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16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A9CCE-3DBE-437B-8B6F-F8EA53EDFA6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24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475" y="706438"/>
            <a:ext cx="6278563" cy="3532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0" i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61D84-0579-4CA1-96D2-69229FB2E4C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1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647A3-175F-41D9-B281-0DFD361F1B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475" y="706438"/>
            <a:ext cx="6278563" cy="3532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61D84-0579-4CA1-96D2-69229FB2E4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0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475" y="706438"/>
            <a:ext cx="6278563" cy="3532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61D84-0579-4CA1-96D2-69229FB2E4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84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A9CCE-3DBE-437B-8B6F-F8EA53EDFA6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13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41A20-F926-844B-824C-42D45FC977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14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A9CCE-3DBE-437B-8B6F-F8EA53EDFA6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08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A9CCE-3DBE-437B-8B6F-F8EA53EDFA6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25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A9CCE-3DBE-437B-8B6F-F8EA53EDFA6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0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C8799-33B4-0E8F-9F71-84407F633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A162B-CCC9-B596-47CC-81F1FA4FC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602D9-A320-AA60-B88C-86D391EF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ECA9C-1808-29D0-7728-92BF228BA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AE70C-C4FC-5A22-51EF-66B97A2B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0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B49B-9797-3825-AB72-2B837FCC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27225-D62E-AC9C-E7C2-F988CBBEA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566A-6593-41ED-C580-6ED457DD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C4A7E-56D6-B315-1B14-B3A62EA0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76274-F464-C912-63B5-CD2E909AD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8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0DA1A-3B9C-6706-EDC7-CA7C41956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E4CAA-269E-D39E-40DA-A5AFD27D3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3E316-5E0C-C5FE-C1A1-F5BFC1BB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512CD-888C-8BB5-BC5F-FB481E979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368B5-8B69-BE4A-19EC-DD70C75F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3600" y="6356356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000" y="6356356"/>
            <a:ext cx="4114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6000" y="6356356"/>
            <a:ext cx="2743200" cy="365125"/>
          </a:xfrm>
        </p:spPr>
        <p:txBody>
          <a:bodyPr/>
          <a:lstStyle/>
          <a:p>
            <a:pPr>
              <a:defRPr/>
            </a:pPr>
            <a:fld id="{BD8DDE60-9E3E-4FBF-9DE1-F260657EA0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492E-5326-F31E-8654-633F97E99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150FD-034B-303E-D4A6-7852FA65C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7BC2D-EEE5-1528-198F-19E6DA0F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A3F7-5898-C11E-F9A0-1354812A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7D555-365D-21F3-4486-40D6C2FD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294B9-1223-047D-841F-9EA5B7CB3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BF9FA-4D66-2E56-41C1-02CCF81AF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3052E-49E1-25CF-F3F1-B47BE62E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153F5-1F24-2276-C3F7-0AADA6E8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D4248-0761-59A9-5AE3-0A4BB33F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3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7BB7-4C87-8148-C46A-2A6FC64D9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5D58-C7B0-7E38-997E-FC8538265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83431-C7F7-3206-97B4-1BAA120B9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972EF-4EE1-182B-56B8-A7039528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6A498-21AC-67FC-59BC-B69775E7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39A-6E4A-DC63-C843-08D9D5D6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D79C1-1B03-80F7-367F-766DBD25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05AB-F237-2596-1591-3BD9C562C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9F5A2-F762-7A74-8477-4BAA83F5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B2DB-7DFF-D214-8BFA-F6A9F6FF4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87B82-EFC1-7CA6-93EB-5B2A92722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02C76-2B46-15B6-0FF7-7FCB051D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23C01-9BC4-7A37-D41E-690D49D1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3544B-38C0-509F-19C7-FF0DB6E5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A8D9-0E07-05F0-A2E9-79F039AA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05FB70-6390-DC8B-5FBC-796EA1BC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49A7E-68F8-6975-9D72-8FD9A716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E9BCF-447F-2868-F67B-BFCE042F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3FB3F-023B-D18E-26A7-63C60BA1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5AA388-0C7E-D902-A65A-8454BAB1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3DACB-894B-F30A-70BA-D8D2C69B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9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CBDB-D4C0-196F-A041-4C73F4FB3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6F3E5-8333-1DAE-654A-D18278C51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F02D6-214C-0454-7E13-46479917B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822EE-B4C3-7747-5246-34AFE317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0791C-D72E-5BDE-D64A-28A734E2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EE2EC-90EA-1549-A6C7-EC0D3B55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4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03E2-96CD-DBC3-1A9F-49DBA3F9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FA3199-443B-82C9-6564-2DA83B4D2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54067-9395-8A4D-9772-32E17C55E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74915-A403-E934-1C33-B3143CF4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2E911-B6DE-784F-6550-EC3BB529E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D87B5-4501-8077-82A2-BBB572A0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1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320AF-3597-4506-33BE-AA5DA055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B2FE2-90EA-21DB-C1E8-6F9981E1C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74732-56A9-F3E3-5B1A-09E8659FD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6E7C-2186-44AD-A4B7-FAEEC016159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83C6C-9BD0-6FA2-04C3-25D538D2D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CFBFB-4F45-3A17-CAAD-35E7512BD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9E7E5-99C6-4E91-9B8C-3BB316E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63782"/>
            <a:ext cx="9144000" cy="734290"/>
          </a:xfrm>
        </p:spPr>
        <p:txBody>
          <a:bodyPr>
            <a:noAutofit/>
          </a:bodyPr>
          <a:lstStyle/>
          <a:p>
            <a:r>
              <a:rPr lang="en-US" sz="4600" b="1" dirty="0">
                <a:cs typeface="Times" panose="02020603050405020304" pitchFamily="18" charset="0"/>
              </a:rPr>
              <a:t>Solution-Focused Counseling (SFC) </a:t>
            </a:r>
            <a:br>
              <a:rPr lang="en-US" sz="4600" b="1" dirty="0">
                <a:cs typeface="Times" panose="02020603050405020304" pitchFamily="18" charset="0"/>
              </a:rPr>
            </a:br>
            <a:r>
              <a:rPr lang="en-US" sz="4600" b="1" dirty="0">
                <a:cs typeface="Times" panose="02020603050405020304" pitchFamily="18" charset="0"/>
              </a:rPr>
              <a:t>in Schools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7835" y="1537855"/>
            <a:ext cx="10094259" cy="5056909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000" b="1" dirty="0">
                <a:latin typeface="+mj-lt"/>
                <a:cs typeface="Times New Roman" pitchFamily="18" charset="0"/>
              </a:rPr>
              <a:t>John J. Murphy, Ph.D.</a:t>
            </a:r>
          </a:p>
          <a:p>
            <a:pPr eaLnBrk="1" hangingPunct="1"/>
            <a:endParaRPr lang="en-US" sz="800" b="1" dirty="0">
              <a:latin typeface="+mj-lt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latin typeface="+mj-lt"/>
                <a:cs typeface="Times New Roman" pitchFamily="18" charset="0"/>
              </a:rPr>
              <a:t>Belleville-Kean-NJASP Webinar</a:t>
            </a:r>
          </a:p>
          <a:p>
            <a:pPr eaLnBrk="1" hangingPunct="1"/>
            <a:r>
              <a:rPr lang="en-US" sz="2800" b="1" dirty="0">
                <a:latin typeface="+mj-lt"/>
                <a:cs typeface="Times New Roman" pitchFamily="18" charset="0"/>
              </a:rPr>
              <a:t>January 12, 2024</a:t>
            </a:r>
          </a:p>
          <a:p>
            <a:pPr eaLnBrk="1" hangingPunct="1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310A42-18D6-9FA3-98F3-E411B016C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042" y="1926649"/>
            <a:ext cx="3635521" cy="234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45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1A9D-BA0A-FE4C-9C4A-F01165A76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132"/>
            <a:ext cx="10464070" cy="1106488"/>
          </a:xfrm>
        </p:spPr>
        <p:txBody>
          <a:bodyPr>
            <a:normAutofit fontScale="90000"/>
          </a:bodyPr>
          <a:lstStyle/>
          <a:p>
            <a:r>
              <a:rPr lang="en-US" sz="3800" b="1" dirty="0"/>
              <a:t>Format of First &amp; Later Sessions in SFC </a:t>
            </a:r>
            <a:br>
              <a:rPr lang="en-US" sz="3800" b="1" dirty="0"/>
            </a:br>
            <a:r>
              <a:rPr lang="en-US" sz="3800" b="1" dirty="0"/>
              <a:t>(See </a:t>
            </a:r>
            <a:r>
              <a:rPr lang="en-US" sz="3800" b="1" i="1" dirty="0"/>
              <a:t>Additional Materials</a:t>
            </a:r>
            <a:r>
              <a:rPr lang="en-US" sz="3800" b="1" dirty="0"/>
              <a:t>, pages 2 &amp; 3) 	</a:t>
            </a:r>
            <a:endParaRPr lang="en-US" sz="3300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136419-123D-A646-8B6C-DBC8C54C4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8" y="1206027"/>
            <a:ext cx="10876548" cy="5176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u="sng" dirty="0"/>
              <a:t>First Sessions</a:t>
            </a:r>
          </a:p>
          <a:p>
            <a:pPr marL="0" indent="0">
              <a:buNone/>
            </a:pPr>
            <a:r>
              <a:rPr lang="en-US" sz="3100" dirty="0"/>
              <a:t>1. Opening interactions</a:t>
            </a:r>
          </a:p>
          <a:p>
            <a:pPr marL="0" indent="0">
              <a:buNone/>
            </a:pPr>
            <a:r>
              <a:rPr lang="en-US" sz="3100" dirty="0"/>
              <a:t>2. Setting a direction</a:t>
            </a:r>
          </a:p>
          <a:p>
            <a:pPr marL="0" indent="0">
              <a:buNone/>
            </a:pPr>
            <a:r>
              <a:rPr lang="en-US" sz="3100" dirty="0"/>
              <a:t>3. Building on exceptions (&amp; other resources)</a:t>
            </a:r>
          </a:p>
          <a:p>
            <a:pPr marL="0" indent="0">
              <a:buNone/>
            </a:pPr>
            <a:r>
              <a:rPr lang="en-US" sz="3100" dirty="0"/>
              <a:t>4. Exploring progress					</a:t>
            </a:r>
            <a:r>
              <a:rPr lang="en-US" dirty="0"/>
              <a:t>(pp. 17-21; 382-383)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5. Closing				</a:t>
            </a:r>
            <a:r>
              <a:rPr lang="en-US" sz="3200" b="1" dirty="0"/>
              <a:t> 			        			</a:t>
            </a:r>
            <a:endParaRPr lang="en-US" sz="3100" dirty="0"/>
          </a:p>
          <a:p>
            <a:pPr marL="0" indent="0" algn="ctr">
              <a:buNone/>
            </a:pPr>
            <a:r>
              <a:rPr lang="en-US" sz="3200" b="1" u="sng" dirty="0"/>
              <a:t>Later Sessions</a:t>
            </a:r>
          </a:p>
          <a:p>
            <a:r>
              <a:rPr lang="en-US" sz="3100" dirty="0"/>
              <a:t>Explore between-session progress (0-10 scale; “What’s better?”)</a:t>
            </a:r>
          </a:p>
          <a:p>
            <a:r>
              <a:rPr lang="en-US" sz="3100" dirty="0"/>
              <a:t>Barring a change in the student’s desired outcome, proceed</a:t>
            </a:r>
          </a:p>
          <a:p>
            <a:pPr marL="0" indent="0">
              <a:buNone/>
            </a:pPr>
            <a:r>
              <a:rPr lang="en-US" sz="3100" dirty="0"/>
              <a:t>   through Steps 3, 4, and 5 above</a:t>
            </a:r>
            <a:endParaRPr lang="en-US" sz="32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8332FEE-E8D0-CFF5-2C8D-5C2CCDCAD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15" y="404989"/>
            <a:ext cx="2985501" cy="302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6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359D-1264-7148-AA60-638DB96C6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566" y="187844"/>
            <a:ext cx="9747049" cy="1325563"/>
          </a:xfrm>
        </p:spPr>
        <p:txBody>
          <a:bodyPr>
            <a:normAutofit/>
          </a:bodyPr>
          <a:lstStyle/>
          <a:p>
            <a:r>
              <a:rPr lang="en-US" sz="3800" b="1" dirty="0"/>
              <a:t>Why Does Solution-Focused Counseling Fit with Schools &amp; School Practitioners?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B7EB6-AD81-CA4A-BA34-7EFACE3CF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2817" y="1735403"/>
            <a:ext cx="4818556" cy="437675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 Practical</a:t>
            </a:r>
          </a:p>
          <a:p>
            <a:r>
              <a:rPr lang="en-US" sz="4000" dirty="0"/>
              <a:t> Brief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Culturally responsive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Student centered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Strengths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Evidence-based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CE43B-8FAD-6E47-A311-278915ACB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2439" y="1670090"/>
            <a:ext cx="4974884" cy="4665391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 Portable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Adaptable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Compatible with IEP goals/requirements</a:t>
            </a:r>
          </a:p>
          <a:p>
            <a:r>
              <a:rPr lang="en-US" sz="4000" dirty="0"/>
              <a:t> Aligned with values, ethics, &amp; standards of the helping professions (NASP Practice Model, , ASCA, SSWAA, ...)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0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881" y="325408"/>
            <a:ext cx="749809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3994" algn="l"/>
              </a:tabLst>
            </a:pPr>
            <a:r>
              <a:rPr lang="en-US" sz="28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Co-Founders of Solution-Focused Brief Therapy </a:t>
            </a:r>
            <a:r>
              <a:rPr lang="en-US" sz="29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Historically psychotherapy has concerned itself with problems (variously defined) and solutions (seldom defined), with problems receiving the major share of the effort.</a:t>
            </a:r>
            <a:r>
              <a:rPr lang="en-US" sz="29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—</a:t>
            </a:r>
            <a:r>
              <a:rPr lang="en-US" sz="29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Steve de Shazer</a:t>
            </a:r>
          </a:p>
          <a:p>
            <a:pPr>
              <a:tabLst>
                <a:tab pos="253994" algn="l"/>
              </a:tabLst>
            </a:pPr>
            <a:endParaRPr lang="en-US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That’s a way to see it and there is also another way to see it.  —</a:t>
            </a:r>
            <a:r>
              <a:rPr lang="en-US" sz="29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Insoo</a:t>
            </a:r>
            <a:r>
              <a:rPr lang="en-US" sz="29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Kim Berg</a:t>
            </a:r>
          </a:p>
          <a:p>
            <a:endParaRPr lang="en-US" sz="14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r>
              <a:rPr lang="en-US" sz="29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*Developed SF approach by watching actual therapy sessions with attention to question, “What do clients and therapists talk about when therapy is successful?” </a:t>
            </a:r>
          </a:p>
          <a:p>
            <a:endParaRPr lang="en-US" sz="16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2" name="Picture 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D178FB2-BA28-AEBB-3042-674C72DAF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51" y="341192"/>
            <a:ext cx="3524596" cy="2720445"/>
          </a:xfrm>
          <a:prstGeom prst="rect">
            <a:avLst/>
          </a:prstGeom>
        </p:spPr>
      </p:pic>
      <p:pic>
        <p:nvPicPr>
          <p:cNvPr id="5" name="Picture 4" descr="A person hugging another person&#10;&#10;Description automatically generated with medium confidence">
            <a:extLst>
              <a:ext uri="{FF2B5EF4-FFF2-40B4-BE49-F238E27FC236}">
                <a16:creationId xmlns:a16="http://schemas.microsoft.com/office/drawing/2014/main" id="{6466A508-1037-EAA9-7CF8-C5F0B34BD7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50" y="3595251"/>
            <a:ext cx="3524596" cy="272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5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26EE9E-EA30-AF49-A05A-761DEA76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1" y="379299"/>
            <a:ext cx="9940174" cy="64625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2 Myths (&amp; Facts) About SF Approach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AB691A-DF00-F648-BC41-E550395E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33" y="1113917"/>
            <a:ext cx="10302479" cy="53201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>
                <a:latin typeface="+mj-lt"/>
              </a:rPr>
              <a:t>Myth</a:t>
            </a:r>
            <a:r>
              <a:rPr lang="en-US" sz="3600" dirty="0">
                <a:latin typeface="+mj-lt"/>
              </a:rPr>
              <a:t>: SF approach ignores/minimizes client problems.</a:t>
            </a:r>
          </a:p>
          <a:p>
            <a:pPr marL="0" indent="0">
              <a:buNone/>
            </a:pPr>
            <a:endParaRPr lang="en-US" sz="200" dirty="0">
              <a:latin typeface="+mj-lt"/>
            </a:endParaRPr>
          </a:p>
          <a:p>
            <a:pPr marL="0" indent="0">
              <a:buNone/>
            </a:pPr>
            <a:r>
              <a:rPr lang="en-US" sz="3600" u="sng" dirty="0">
                <a:latin typeface="+mj-lt"/>
              </a:rPr>
              <a:t>Fact</a:t>
            </a:r>
            <a:r>
              <a:rPr lang="en-US" sz="3600" dirty="0">
                <a:latin typeface="+mj-lt"/>
              </a:rPr>
              <a:t>: </a:t>
            </a: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SF practitioners fully acknowledge clients’ pain</a:t>
            </a:r>
            <a:r>
              <a:rPr lang="en-US" sz="3600" dirty="0">
                <a:latin typeface="+mj-lt"/>
                <a:ea typeface="Calibri" panose="020F0502020204030204" pitchFamily="34" charset="0"/>
              </a:rPr>
              <a:t> and </a:t>
            </a: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problems and provide space for clients to describe them…and then ask what they want instead.</a:t>
            </a:r>
          </a:p>
          <a:p>
            <a:pPr marL="0" indent="0">
              <a:buNone/>
            </a:pPr>
            <a:endParaRPr lang="en-US" sz="2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u="sng" dirty="0">
                <a:latin typeface="+mj-lt"/>
                <a:ea typeface="Calibri" panose="020F0502020204030204" pitchFamily="34" charset="0"/>
              </a:rPr>
              <a:t>Myth</a:t>
            </a:r>
            <a:r>
              <a:rPr lang="en-US" sz="3600" dirty="0">
                <a:latin typeface="+mj-lt"/>
                <a:ea typeface="Calibri" panose="020F0502020204030204" pitchFamily="34" charset="0"/>
              </a:rPr>
              <a:t>: SF approach works for mild but not serious problems.</a:t>
            </a:r>
          </a:p>
          <a:p>
            <a:pPr marL="0" indent="0">
              <a:buNone/>
            </a:pPr>
            <a:endParaRPr lang="en-US" sz="200" dirty="0">
              <a:latin typeface="+mj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u="sng" dirty="0">
                <a:latin typeface="+mj-lt"/>
                <a:ea typeface="Calibri" panose="020F0502020204030204" pitchFamily="34" charset="0"/>
              </a:rPr>
              <a:t>Fact</a:t>
            </a:r>
            <a:r>
              <a:rPr lang="en-US" sz="3600" dirty="0">
                <a:latin typeface="+mj-lt"/>
                <a:ea typeface="Calibri" panose="020F0502020204030204" pitchFamily="34" charset="0"/>
              </a:rPr>
              <a:t>: </a:t>
            </a:r>
            <a:r>
              <a:rPr lang="en-US" sz="3600" dirty="0">
                <a:latin typeface="+mj-lt"/>
              </a:rPr>
              <a:t>SF approach </a:t>
            </a: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is as effective as other established approaches in helping clients with a wide range of psychological, social, and behavioral difficulties—including trauma and other significant challenges. </a:t>
            </a:r>
            <a:endParaRPr lang="en-US" sz="36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0423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858421"/>
            <a:ext cx="9772651" cy="5663678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Times" panose="02020603050405020304" pitchFamily="18" charset="0"/>
              </a:rPr>
              <a:t>150+ randomized clinical trials (RCTs) in many countries and cultures  </a:t>
            </a:r>
          </a:p>
          <a:p>
            <a:r>
              <a:rPr lang="en-US" dirty="0">
                <a:latin typeface="+mj-lt"/>
                <a:cs typeface="Times" panose="02020603050405020304" pitchFamily="18" charset="0"/>
              </a:rPr>
              <a:t>Multiple meta-analyses &amp; research reviews</a:t>
            </a:r>
          </a:p>
          <a:p>
            <a:r>
              <a:rPr lang="en-US" dirty="0">
                <a:latin typeface="+mj-lt"/>
                <a:cs typeface="Times" panose="02020603050405020304" pitchFamily="18" charset="0"/>
              </a:rPr>
              <a:t>Microanalyses (process research) supporting impact of SF change mechanisms/processes (SF questions, co-construction, client-therapist dialogue)</a:t>
            </a:r>
          </a:p>
          <a:p>
            <a:r>
              <a:rPr lang="en-US" dirty="0">
                <a:latin typeface="+mj-lt"/>
                <a:cs typeface="Times" panose="02020603050405020304" pitchFamily="18" charset="0"/>
              </a:rPr>
              <a:t>Indirect support of client-directed/solution-focused approach: Research on common factors of therapeutic change (</a:t>
            </a:r>
            <a:r>
              <a:rPr lang="en-US" i="1" dirty="0">
                <a:latin typeface="+mj-lt"/>
                <a:cs typeface="Times" panose="02020603050405020304" pitchFamily="18" charset="0"/>
              </a:rPr>
              <a:t>Additional Workshop Materials</a:t>
            </a:r>
            <a:r>
              <a:rPr lang="en-US" dirty="0">
                <a:latin typeface="+mj-lt"/>
                <a:cs typeface="Times" panose="02020603050405020304" pitchFamily="18" charset="0"/>
              </a:rPr>
              <a:t>, Page  6)</a:t>
            </a:r>
            <a:endParaRPr lang="en-US" u="sng" dirty="0">
              <a:latin typeface="+mj-lt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+mj-lt"/>
                <a:cs typeface="Times" panose="02020603050405020304" pitchFamily="18" charset="0"/>
              </a:rPr>
              <a:t>CONCLUSION</a:t>
            </a:r>
            <a:r>
              <a:rPr lang="en-US" b="1" dirty="0">
                <a:latin typeface="+mj-lt"/>
                <a:cs typeface="Times" panose="02020603050405020304" pitchFamily="18" charset="0"/>
              </a:rPr>
              <a:t>: </a:t>
            </a:r>
            <a:r>
              <a:rPr lang="en-US" dirty="0">
                <a:latin typeface="+mj-lt"/>
                <a:cs typeface="Times" panose="02020603050405020304" pitchFamily="18" charset="0"/>
              </a:rPr>
              <a:t>SF therapy/counseling is a transcultural approach that yields similar overall client outcomes (effect sizes) as other evidence-based, established approaches. . . and does so in fewer sessions.</a:t>
            </a:r>
          </a:p>
          <a:p>
            <a:pPr marL="0" indent="0" algn="ctr">
              <a:buNone/>
            </a:pPr>
            <a:r>
              <a:rPr lang="en-US" sz="3000" b="1" dirty="0">
                <a:latin typeface="+mj-lt"/>
                <a:cs typeface="Times" panose="02020603050405020304" pitchFamily="18" charset="0"/>
              </a:rPr>
              <a:t> </a:t>
            </a:r>
            <a:endParaRPr lang="en-US" sz="3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32766" y="52540"/>
            <a:ext cx="9512488" cy="8610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cs typeface="Times New Roman" panose="02020603050405020304" pitchFamily="18" charset="0"/>
              </a:rPr>
              <a:t>Evidence Base of SF Therapy/Counseling</a:t>
            </a:r>
          </a:p>
        </p:txBody>
      </p:sp>
    </p:spTree>
    <p:extLst>
      <p:ext uri="{BB962C8B-B14F-4D97-AF65-F5344CB8AC3E}">
        <p14:creationId xmlns:p14="http://schemas.microsoft.com/office/powerpoint/2010/main" val="1180271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A7972-F2F1-2743-AAFB-C661A597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3" y="356065"/>
            <a:ext cx="9892144" cy="782541"/>
          </a:xfrm>
        </p:spPr>
        <p:txBody>
          <a:bodyPr>
            <a:noAutofit/>
          </a:bodyPr>
          <a:lstStyle/>
          <a:p>
            <a:r>
              <a:rPr lang="en-US" sz="3400" b="1" dirty="0">
                <a:cs typeface="Times" panose="02020603050405020304" pitchFamily="18" charset="0"/>
              </a:rPr>
              <a:t>Differences Between Solution-Focused &amp; Problem-Focused Counseling (Murphy, 2023; Table 2.1, p. 48)</a:t>
            </a:r>
          </a:p>
        </p:txBody>
      </p:sp>
      <p:pic>
        <p:nvPicPr>
          <p:cNvPr id="4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1B2BC8BE-AE26-4046-B076-588CDB20E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7250" y="1214438"/>
            <a:ext cx="10358438" cy="564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6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107" y="1395020"/>
            <a:ext cx="9220199" cy="46960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3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0763" y="709612"/>
            <a:ext cx="9670473" cy="81597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cs typeface="Times New Roman" panose="02020603050405020304" pitchFamily="18" charset="0"/>
              </a:rPr>
              <a:t>Comments/Questions? </a:t>
            </a:r>
            <a:br>
              <a:rPr lang="en-US" sz="4000" b="1" dirty="0">
                <a:cs typeface="Times New Roman" panose="02020603050405020304" pitchFamily="18" charset="0"/>
              </a:rPr>
            </a:br>
            <a:endParaRPr lang="en-US" sz="4000" b="1" dirty="0">
              <a:cs typeface="Times New Roman" panose="02020603050405020304" pitchFamily="18" charset="0"/>
            </a:endParaRPr>
          </a:p>
        </p:txBody>
      </p:sp>
      <p:pic>
        <p:nvPicPr>
          <p:cNvPr id="4100" name="Picture 4" descr="50 Questions That Make You Think - Thought-Provoking Questions">
            <a:extLst>
              <a:ext uri="{FF2B5EF4-FFF2-40B4-BE49-F238E27FC236}">
                <a16:creationId xmlns:a16="http://schemas.microsoft.com/office/drawing/2014/main" id="{3F7ACF8F-1662-42C6-AC4D-52110EE6B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656" y="1482725"/>
            <a:ext cx="5417126" cy="44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33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26EE9E-EA30-AF49-A05A-761DEA76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00" y="445799"/>
            <a:ext cx="9450866" cy="646257"/>
          </a:xfrm>
        </p:spPr>
        <p:txBody>
          <a:bodyPr>
            <a:noAutofit/>
          </a:bodyPr>
          <a:lstStyle/>
          <a:p>
            <a:r>
              <a:rPr lang="en-US" sz="4200" b="1" dirty="0"/>
              <a:t>SFC Principles &amp; Assumptions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AB691A-DF00-F648-BC41-E550395E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780" y="1330042"/>
            <a:ext cx="10692853" cy="53201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Students are resilient, resourceful, and capable.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Cooperation enhances solutions.  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Nothing happens constantly.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Small changes lead to bigger changes.	            (pp. 34-37)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solution is not necessarily related to the problem.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The language of solutions is different than the language of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If it’s not broken, don’t fix it; If it works, do more of it. If it doesn’t work, do something different.</a:t>
            </a:r>
          </a:p>
          <a:p>
            <a:pPr marL="0" indent="0">
              <a:buNone/>
            </a:pPr>
            <a:endParaRPr lang="en-US" sz="3400" dirty="0"/>
          </a:p>
          <a:p>
            <a:pPr>
              <a:buFont typeface="Arial" panose="020B0604020202020204" pitchFamily="34" charset="0"/>
              <a:buChar char="•"/>
            </a:pPr>
            <a:endParaRPr lang="en-US" sz="34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7DA46F-A73B-2654-FDE0-375AF0816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23" y="524489"/>
            <a:ext cx="2394611" cy="248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65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440" y="1555846"/>
            <a:ext cx="6440148" cy="435363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dirty="0"/>
              <a:t>Solution-focused counseling (SFC) invites people to </a:t>
            </a:r>
            <a:r>
              <a:rPr lang="en-US" sz="4000" u="sng" dirty="0"/>
              <a:t>describe what they want</a:t>
            </a:r>
            <a:r>
              <a:rPr lang="en-US" sz="4000" b="1" dirty="0"/>
              <a:t> </a:t>
            </a:r>
            <a:r>
              <a:rPr lang="en-US" sz="4000" dirty="0"/>
              <a:t>from counseling and </a:t>
            </a:r>
            <a:r>
              <a:rPr lang="en-US" sz="4000" u="sng" dirty="0"/>
              <a:t>use what they have</a:t>
            </a:r>
            <a:r>
              <a:rPr lang="en-US" sz="4000" i="1" dirty="0"/>
              <a:t> </a:t>
            </a:r>
            <a:r>
              <a:rPr lang="en-US" sz="4000" dirty="0"/>
              <a:t>to achieve it in the shortest time possible. (p. 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rgbClr val="FFFFFF"/>
                </a:solidFill>
                <a:latin typeface="Calibri" panose="020F0502020204030204"/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49965" y="627191"/>
            <a:ext cx="6251575" cy="9286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900" b="1" dirty="0"/>
              <a:t>Definition</a:t>
            </a:r>
            <a:br>
              <a:rPr lang="en-US" sz="3000" b="1" dirty="0"/>
            </a:br>
            <a:endParaRPr lang="en-US" sz="3000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64726FF-0B0D-A661-7F40-9D4375A09E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812212" y="824617"/>
            <a:ext cx="4189863" cy="4735773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1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764" y="1597992"/>
            <a:ext cx="9732675" cy="4670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+mj-lt"/>
                <a:ea typeface="Calibri" panose="020F0502020204030204" pitchFamily="34" charset="0"/>
              </a:rPr>
              <a:t>*As you watch the demonstration, notice similarities and differences between the practitioner’s approach and your approach to working with students and others (teachers, parents, . . .).</a:t>
            </a:r>
            <a:endParaRPr lang="en-US" sz="4000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87362" y="518210"/>
            <a:ext cx="8923338" cy="83661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Demonstration</a:t>
            </a:r>
            <a:endParaRPr lang="en-US" b="1" dirty="0">
              <a:solidFill>
                <a:srgbClr val="00B0F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5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A2F0-7828-084C-ACF8-0CE26D24C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709" y="286604"/>
            <a:ext cx="9802091" cy="100186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3 Main Tasks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51A62CF9-DD4A-4C5C-B241-E03CF9DB29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70709" y="1288473"/>
          <a:ext cx="9850582" cy="5112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584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1E9E2-12FF-BE47-BFA5-2EC8A3544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711" y="409174"/>
            <a:ext cx="9829799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3 Main Techniques (Ask, Listen Amplify)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22BB6-EFC3-E043-8FAF-6E7331161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466" y="1274901"/>
            <a:ext cx="10015823" cy="527030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b="1" dirty="0"/>
              <a:t>Ask </a:t>
            </a:r>
            <a:r>
              <a:rPr lang="en-US" sz="4000" dirty="0"/>
              <a:t>questions rather than trying to persuade, convince, or tell the student what to do</a:t>
            </a:r>
            <a:endParaRPr lang="en-US" sz="4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1300" dirty="0"/>
          </a:p>
          <a:p>
            <a:r>
              <a:rPr lang="en-US" sz="4000" dirty="0"/>
              <a:t> </a:t>
            </a:r>
            <a:r>
              <a:rPr lang="en-US" sz="4000" b="1" dirty="0"/>
              <a:t>Listen </a:t>
            </a:r>
            <a:r>
              <a:rPr lang="en-US" sz="4000" dirty="0"/>
              <a:t>closely to the student’s answers (the most important SFC technique; foundation of asking and amplifying)</a:t>
            </a:r>
          </a:p>
          <a:p>
            <a:pPr marL="0" indent="0">
              <a:buNone/>
            </a:pPr>
            <a:endParaRPr lang="en-US" sz="13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</a:t>
            </a:r>
            <a:r>
              <a:rPr lang="en-US" sz="4000" b="1" dirty="0"/>
              <a:t>Amplify</a:t>
            </a:r>
            <a:r>
              <a:rPr lang="en-US" sz="4000" dirty="0"/>
              <a:t> aspects of students, their lives, and their comments that support desired outcomes</a:t>
            </a:r>
          </a:p>
          <a:p>
            <a:pPr marL="182880" indent="0">
              <a:buNone/>
            </a:pPr>
            <a:endParaRPr lang="en-US" sz="200" dirty="0"/>
          </a:p>
          <a:p>
            <a:pPr marL="182880" indent="0">
              <a:buNone/>
            </a:pPr>
            <a:r>
              <a:rPr lang="en-US" sz="3700" dirty="0"/>
              <a:t>*When being purely solution-focused, practitioners rarely do anything outside of these techniques.</a:t>
            </a:r>
          </a:p>
        </p:txBody>
      </p:sp>
    </p:spTree>
    <p:extLst>
      <p:ext uri="{BB962C8B-B14F-4D97-AF65-F5344CB8AC3E}">
        <p14:creationId xmlns:p14="http://schemas.microsoft.com/office/powerpoint/2010/main" val="108395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9F22-54F0-724B-99B4-E843F2BC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701" y="267432"/>
            <a:ext cx="10515600" cy="7155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Task 1: Setting a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55935-DAF1-0443-B928-CF0D75679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201" y="875666"/>
            <a:ext cx="10234356" cy="5748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What does client </a:t>
            </a:r>
            <a:r>
              <a:rPr lang="en-US" sz="3000" b="1" i="1" dirty="0"/>
              <a:t>want</a:t>
            </a:r>
            <a:r>
              <a:rPr lang="en-US" sz="3000" b="1" dirty="0"/>
              <a:t> from services? </a:t>
            </a: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“What are your best hopes from coming here? How would you know this was useful?” (desired outcome)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“If a miracle happened tonight while you were asleep and …this problem vanished OR… you (insert student’s desired outcome), what would you notice first when you woke up? What else? …”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Elicit </a:t>
            </a:r>
            <a:r>
              <a:rPr lang="en-US" sz="2800" b="1" i="1" dirty="0"/>
              <a:t>detailed description</a:t>
            </a:r>
            <a:r>
              <a:rPr lang="en-US" sz="2800" i="1" dirty="0"/>
              <a:t> </a:t>
            </a:r>
            <a:r>
              <a:rPr lang="en-US" sz="2800" dirty="0"/>
              <a:t>of desired outcome (referred to as client’s “preferred future” or “solution description”)</a:t>
            </a:r>
            <a:endParaRPr lang="en-US" sz="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Miracle (or Tomorrow) Scale” “On a scale of 0 to 10, where 10 means you’re just where you want to be on (desired outcome, such as “being more chill/relaxed”) and 0 is the exact opposite, where would you put yourself now?”; “What would be a ‘good enough’ number?” (</a:t>
            </a:r>
            <a:r>
              <a:rPr lang="en-US" sz="3000" i="1" dirty="0"/>
              <a:t>Additional Workshop Materials</a:t>
            </a:r>
            <a:r>
              <a:rPr lang="en-US" sz="3000" dirty="0"/>
              <a:t>, p. 4)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993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9F1D9-6444-1F43-816C-578DF674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25" y="191578"/>
            <a:ext cx="10515600" cy="75607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/>
              <a:t>Task 2: Building on Exceptions &amp;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4781F-B8C5-5149-8C5B-095774D7D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895" y="1015176"/>
            <a:ext cx="10823170" cy="57430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b="1" dirty="0"/>
              <a:t>What does client </a:t>
            </a:r>
            <a:r>
              <a:rPr lang="en-US" sz="4200" b="1" i="1" dirty="0"/>
              <a:t>have</a:t>
            </a:r>
            <a:r>
              <a:rPr lang="en-US" sz="4200" b="1" dirty="0"/>
              <a:t> toward achieving desired outcome?</a:t>
            </a:r>
          </a:p>
          <a:p>
            <a:pPr marL="0" indent="0" algn="ctr">
              <a:buNone/>
            </a:pPr>
            <a:r>
              <a:rPr lang="en-US" sz="3400" dirty="0"/>
              <a:t>(see </a:t>
            </a:r>
            <a:r>
              <a:rPr lang="en-US" sz="3400" i="1" dirty="0"/>
              <a:t>Additional Workshop Materials</a:t>
            </a:r>
            <a:r>
              <a:rPr lang="en-US" sz="3400" dirty="0"/>
              <a:t>, p. 4, for more questions)</a:t>
            </a:r>
            <a:endParaRPr lang="en-US" sz="3400" b="1" dirty="0"/>
          </a:p>
          <a:p>
            <a:pPr marL="0" indent="0">
              <a:buNone/>
            </a:pPr>
            <a:r>
              <a:rPr lang="en-US" sz="3800" b="1" dirty="0"/>
              <a:t>Eliciting/Exploring/Expanding Exceptions*</a:t>
            </a:r>
            <a:r>
              <a:rPr lang="en-US" sz="3800" dirty="0"/>
              <a:t> </a:t>
            </a:r>
            <a:endParaRPr lang="en-US" sz="100" dirty="0"/>
          </a:p>
          <a:p>
            <a:pPr marL="0" indent="0">
              <a:buNone/>
            </a:pPr>
            <a:r>
              <a:rPr lang="en-US" sz="3500" dirty="0"/>
              <a:t>[If client’s 0-10 rating on miracle scale has ever been lower]: What’s different now</a:t>
            </a:r>
          </a:p>
          <a:p>
            <a:pPr marL="0" indent="0">
              <a:buNone/>
            </a:pPr>
            <a:r>
              <a:rPr lang="en-US" sz="3500" dirty="0"/>
              <a:t>compared to then? When is the problem less noticeable? What pieces of the</a:t>
            </a:r>
          </a:p>
          <a:p>
            <a:pPr marL="0" indent="0">
              <a:buNone/>
            </a:pPr>
            <a:r>
              <a:rPr lang="en-US" sz="3500" dirty="0"/>
              <a:t>miracle are happening, even a little? What’s different about those times? How</a:t>
            </a:r>
          </a:p>
          <a:p>
            <a:pPr marL="0" indent="0">
              <a:buNone/>
            </a:pPr>
            <a:r>
              <a:rPr lang="en-US" sz="3500" dirty="0"/>
              <a:t>did you make it happen? What would help to make it happen even more? </a:t>
            </a:r>
          </a:p>
          <a:p>
            <a:pPr marL="0" indent="0">
              <a:buNone/>
            </a:pPr>
            <a:endParaRPr lang="en-US" sz="600" b="1" dirty="0"/>
          </a:p>
          <a:p>
            <a:pPr marL="0" indent="0">
              <a:buNone/>
            </a:pPr>
            <a:r>
              <a:rPr lang="en-US" sz="3900" b="1" dirty="0"/>
              <a:t>Eliciting/Exploring/Expanding Other Resources</a:t>
            </a:r>
            <a:endParaRPr lang="en-US" sz="300" dirty="0"/>
          </a:p>
          <a:p>
            <a:pPr marL="0" indent="0">
              <a:buNone/>
            </a:pPr>
            <a:r>
              <a:rPr lang="en-US" sz="3500" dirty="0"/>
              <a:t>What (or who) else might help? How have you handled other struggles? How</a:t>
            </a:r>
          </a:p>
          <a:p>
            <a:pPr marL="0" indent="0">
              <a:buNone/>
            </a:pPr>
            <a:r>
              <a:rPr lang="en-US" sz="3500" dirty="0"/>
              <a:t>have you managed to get all the way to 3rd grade? What do you think might help </a:t>
            </a:r>
          </a:p>
          <a:p>
            <a:pPr marL="0" indent="0">
              <a:buNone/>
            </a:pPr>
            <a:r>
              <a:rPr lang="en-US" sz="3500" dirty="0"/>
              <a:t>Turn things around? How can your skateboarding skills help you with this?</a:t>
            </a:r>
          </a:p>
          <a:p>
            <a:pPr marL="0" indent="0">
              <a:buNone/>
            </a:pPr>
            <a:r>
              <a:rPr lang="en-US" sz="300" dirty="0"/>
              <a:t> </a:t>
            </a:r>
          </a:p>
          <a:p>
            <a:pPr marL="0" indent="0">
              <a:buNone/>
            </a:pPr>
            <a:r>
              <a:rPr lang="en-US" sz="3500" dirty="0"/>
              <a:t>*</a:t>
            </a:r>
            <a:r>
              <a:rPr lang="en-GB" sz="3500" dirty="0">
                <a:latin typeface="+mj-lt"/>
                <a:cs typeface="Times" panose="02020603050405020304" pitchFamily="18" charset="0"/>
              </a:rPr>
              <a:t>Discussing exceptions often reveals traits, actions, social supports, resilience, &amp;</a:t>
            </a:r>
          </a:p>
          <a:p>
            <a:pPr marL="0" indent="0">
              <a:buNone/>
            </a:pPr>
            <a:r>
              <a:rPr lang="en-GB" sz="3500" dirty="0">
                <a:latin typeface="+mj-lt"/>
                <a:cs typeface="Times" panose="02020603050405020304" pitchFamily="18" charset="0"/>
              </a:rPr>
              <a:t> other useful resources that can help students move forward.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804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080D-47F4-5C41-B3AD-B634B563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714"/>
            <a:ext cx="10515600" cy="94828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Task 3: Exploring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79AD-098E-D647-AE2C-E41BCCB29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5321"/>
            <a:ext cx="10730948" cy="5753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/>
              <a:t>What </a:t>
            </a:r>
            <a:r>
              <a:rPr lang="en-US" sz="3800" b="1" i="1" dirty="0"/>
              <a:t>progress</a:t>
            </a:r>
            <a:r>
              <a:rPr lang="en-US" sz="3800" b="1" dirty="0"/>
              <a:t> has client/student made &amp; what are possible next signs/steps toward more progress?</a:t>
            </a: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sz="200" dirty="0"/>
          </a:p>
          <a:p>
            <a:r>
              <a:rPr lang="en-US" sz="3800" dirty="0"/>
              <a:t>“</a:t>
            </a:r>
            <a:r>
              <a:rPr lang="en-US" sz="3400" dirty="0"/>
              <a:t>What’s</a:t>
            </a:r>
            <a:r>
              <a:rPr lang="en-US" sz="3800" dirty="0"/>
              <a:t> </a:t>
            </a:r>
            <a:r>
              <a:rPr lang="en-US" sz="3400" dirty="0"/>
              <a:t>better since the last time we met?”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/>
              <a:t>“How did you move up a whole point (on 0–10 scale)? What helped</a:t>
            </a:r>
          </a:p>
          <a:p>
            <a:pPr marL="0" indent="0">
              <a:buNone/>
            </a:pPr>
            <a:r>
              <a:rPr lang="en-US" sz="3400" dirty="0"/>
              <a:t>     you do that?”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/>
              <a:t>“How do you keep going? How have you kept things from getting</a:t>
            </a:r>
          </a:p>
          <a:p>
            <a:pPr marL="0" indent="0">
              <a:buNone/>
            </a:pPr>
            <a:r>
              <a:rPr lang="en-US" sz="3400" dirty="0"/>
              <a:t>     worse?”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800" dirty="0"/>
              <a:t> </a:t>
            </a:r>
            <a:r>
              <a:rPr lang="en-US" sz="3400" dirty="0"/>
              <a:t>“What might be the next small sign (or step) to move you a little</a:t>
            </a:r>
          </a:p>
          <a:p>
            <a:pPr marL="0" indent="0">
              <a:buNone/>
            </a:pPr>
            <a:r>
              <a:rPr lang="en-US" sz="3400" dirty="0"/>
              <a:t>    closer to [insert client’s desired outcome])?”</a:t>
            </a:r>
          </a:p>
          <a:p>
            <a:pPr marL="0" indent="0">
              <a:buNone/>
            </a:pPr>
            <a:endParaRPr lang="en-US" sz="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400" dirty="0"/>
              <a:t>*See </a:t>
            </a:r>
            <a:r>
              <a:rPr lang="en-US" sz="3400" i="1" dirty="0"/>
              <a:t>Additional Workshop Materials</a:t>
            </a:r>
            <a:r>
              <a:rPr lang="en-US" sz="3400" dirty="0"/>
              <a:t>, p. 4, for more questions to</a:t>
            </a:r>
          </a:p>
          <a:p>
            <a:pPr marL="0" indent="0">
              <a:buNone/>
            </a:pPr>
            <a:r>
              <a:rPr lang="en-US" sz="3400" dirty="0"/>
              <a:t> consider when people report progress or no change/declines from</a:t>
            </a:r>
          </a:p>
          <a:p>
            <a:pPr marL="0" indent="0">
              <a:buNone/>
            </a:pPr>
            <a:r>
              <a:rPr lang="en-US" sz="3400" dirty="0"/>
              <a:t>one session to the next.</a:t>
            </a:r>
          </a:p>
        </p:txBody>
      </p:sp>
    </p:spTree>
    <p:extLst>
      <p:ext uri="{BB962C8B-B14F-4D97-AF65-F5344CB8AC3E}">
        <p14:creationId xmlns:p14="http://schemas.microsoft.com/office/powerpoint/2010/main" val="10663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7149</TotalTime>
  <Words>1273</Words>
  <Application>Microsoft Office PowerPoint</Application>
  <PresentationFormat>Widescreen</PresentationFormat>
  <Paragraphs>142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</vt:lpstr>
      <vt:lpstr>Times New Roman</vt:lpstr>
      <vt:lpstr>Office Theme</vt:lpstr>
      <vt:lpstr>Solution-Focused Counseling (SFC)  in Schools</vt:lpstr>
      <vt:lpstr>SFC Principles &amp; Assumptions</vt:lpstr>
      <vt:lpstr>Definition </vt:lpstr>
      <vt:lpstr>Demonstration</vt:lpstr>
      <vt:lpstr>3 Main Tasks</vt:lpstr>
      <vt:lpstr>3 Main Techniques (Ask, Listen Amplify) </vt:lpstr>
      <vt:lpstr>Task 1: Setting a Direction</vt:lpstr>
      <vt:lpstr>Task 2: Building on Exceptions &amp; Other Resources</vt:lpstr>
      <vt:lpstr>Task 3: Exploring Progress</vt:lpstr>
      <vt:lpstr>Format of First &amp; Later Sessions in SFC  (See Additional Materials, pages 2 &amp; 3)  </vt:lpstr>
      <vt:lpstr>Why Does Solution-Focused Counseling Fit with Schools &amp; School Practitioners?</vt:lpstr>
      <vt:lpstr>PowerPoint Presentation</vt:lpstr>
      <vt:lpstr>2 Myths (&amp; Facts) About SF Approach</vt:lpstr>
      <vt:lpstr>Evidence Base of SF Therapy/Counseling</vt:lpstr>
      <vt:lpstr>Differences Between Solution-Focused &amp; Problem-Focused Counseling (Murphy, 2023; Table 2.1, p. 48)</vt:lpstr>
      <vt:lpstr>Comments/Questions?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Solution-Focused Counseling  in Schools</dc:title>
  <dc:creator>John Murphy</dc:creator>
  <cp:lastModifiedBy>John Murphy</cp:lastModifiedBy>
  <cp:revision>24</cp:revision>
  <dcterms:created xsi:type="dcterms:W3CDTF">2023-09-22T21:27:05Z</dcterms:created>
  <dcterms:modified xsi:type="dcterms:W3CDTF">2024-01-12T17:33:25Z</dcterms:modified>
</cp:coreProperties>
</file>