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jzcsvvoGaW69fOl7JmWUdO4nAy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There's a lack of good scientific research. Lots of it is driving by guiding principals by numerous organizations, ethical imperatives, case laws, and related research. </a:t>
            </a:r>
            <a:endParaRPr dirty="0"/>
          </a:p>
        </p:txBody>
      </p:sp>
      <p:sp>
        <p:nvSpPr>
          <p:cNvPr id="201" name="Google Shape;20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There's a lack of good scientific research. Lots of it is driving by guiding principals by numerous organizations, ethical imperatives, case laws, and related research. </a:t>
            </a:r>
            <a:endParaRPr dirty="0"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There's a lack of good scientific research. Lots of it is driving by guiding principals by numerous organizations, ethical imperatives, case laws, and related research. </a:t>
            </a:r>
            <a:endParaRPr dirty="0"/>
          </a:p>
        </p:txBody>
      </p:sp>
      <p:sp>
        <p:nvSpPr>
          <p:cNvPr id="215" name="Google Shape;21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69ae7b8b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69ae7b8b8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g269ae7b8b8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There's a lack of good scientific research. Lots of it is driving by guiding principals by numerous organizations, ethical imperatives, case laws, screw-ups, mess-ups, oops, and related research.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Also, it is important to note: I tell the stories, they have the books.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man Old Styl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>
            <a:spLocks noGrp="1"/>
          </p:cNvSpPr>
          <p:nvPr>
            <p:ph type="pic" idx="2"/>
          </p:nvPr>
        </p:nvSpPr>
        <p:spPr>
          <a:xfrm>
            <a:off x="913806" y="621321"/>
            <a:ext cx="10367564" cy="3379735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75" name="Google Shape;75;p26"/>
          <p:cNvSpPr txBox="1">
            <a:spLocks noGrp="1"/>
          </p:cNvSpPr>
          <p:nvPr>
            <p:ph type="body" idx="1"/>
          </p:nvPr>
        </p:nvSpPr>
        <p:spPr>
          <a:xfrm>
            <a:off x="913795" y="5108728"/>
            <a:ext cx="10365998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26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2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body" idx="1"/>
          </p:nvPr>
        </p:nvSpPr>
        <p:spPr>
          <a:xfrm>
            <a:off x="913795" y="4204820"/>
            <a:ext cx="10353761" cy="159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27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2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42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body" idx="2"/>
          </p:nvPr>
        </p:nvSpPr>
        <p:spPr>
          <a:xfrm>
            <a:off x="913794" y="4204821"/>
            <a:ext cx="1035376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" name="Google Shape;90;p28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" name="Google Shape;91;p2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2" name="Google Shape;92;p28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ckwell"/>
              <a:buNone/>
            </a:pPr>
            <a:r>
              <a:rPr lang="en-US" sz="8000" b="0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“</a:t>
            </a:r>
            <a:endParaRPr dirty="0"/>
          </a:p>
        </p:txBody>
      </p:sp>
      <p:sp>
        <p:nvSpPr>
          <p:cNvPr id="93" name="Google Shape;93;p28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ckwell"/>
              <a:buNone/>
            </a:pPr>
            <a:r>
              <a:rPr lang="en-US" sz="8000" b="0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”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9"/>
          <p:cNvSpPr txBox="1"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body" idx="1"/>
          </p:nvPr>
        </p:nvSpPr>
        <p:spPr>
          <a:xfrm>
            <a:off x="913794" y="4650556"/>
            <a:ext cx="10353763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29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" name="Google Shape;98;p29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" name="Google Shape;99;p2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0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0"/>
          <p:cNvSpPr txBox="1"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" name="Google Shape;103;p30"/>
          <p:cNvSpPr txBox="1">
            <a:spLocks noGrp="1"/>
          </p:cNvSpPr>
          <p:nvPr>
            <p:ph type="body" idx="2"/>
          </p:nvPr>
        </p:nvSpPr>
        <p:spPr>
          <a:xfrm>
            <a:off x="913794" y="2911624"/>
            <a:ext cx="3298956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body" idx="3"/>
          </p:nvPr>
        </p:nvSpPr>
        <p:spPr>
          <a:xfrm>
            <a:off x="4444878" y="2088320"/>
            <a:ext cx="3298558" cy="82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30"/>
          <p:cNvSpPr txBox="1">
            <a:spLocks noGrp="1"/>
          </p:cNvSpPr>
          <p:nvPr>
            <p:ph type="body" idx="4"/>
          </p:nvPr>
        </p:nvSpPr>
        <p:spPr>
          <a:xfrm>
            <a:off x="4444878" y="2911624"/>
            <a:ext cx="3299821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30"/>
          <p:cNvSpPr txBox="1">
            <a:spLocks noGrp="1"/>
          </p:cNvSpPr>
          <p:nvPr>
            <p:ph type="body" idx="5"/>
          </p:nvPr>
        </p:nvSpPr>
        <p:spPr>
          <a:xfrm>
            <a:off x="7973298" y="2088320"/>
            <a:ext cx="3291211" cy="82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6"/>
          </p:nvPr>
        </p:nvSpPr>
        <p:spPr>
          <a:xfrm>
            <a:off x="7976346" y="2911624"/>
            <a:ext cx="3291211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30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30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3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1"/>
          <p:cNvSpPr txBox="1"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31"/>
          <p:cNvSpPr>
            <a:spLocks noGrp="1"/>
          </p:cNvSpPr>
          <p:nvPr>
            <p:ph type="pic" idx="2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115" name="Google Shape;115;p31"/>
          <p:cNvSpPr txBox="1">
            <a:spLocks noGrp="1"/>
          </p:cNvSpPr>
          <p:nvPr>
            <p:ph type="body" idx="3"/>
          </p:nvPr>
        </p:nvSpPr>
        <p:spPr>
          <a:xfrm>
            <a:off x="913795" y="4772161"/>
            <a:ext cx="3298955" cy="101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6" name="Google Shape;116;p31"/>
          <p:cNvSpPr txBox="1">
            <a:spLocks noGrp="1"/>
          </p:cNvSpPr>
          <p:nvPr>
            <p:ph type="body" idx="4"/>
          </p:nvPr>
        </p:nvSpPr>
        <p:spPr>
          <a:xfrm>
            <a:off x="4442701" y="4195899"/>
            <a:ext cx="329898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31"/>
          <p:cNvSpPr>
            <a:spLocks noGrp="1"/>
          </p:cNvSpPr>
          <p:nvPr>
            <p:ph type="pic" idx="5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118" name="Google Shape;118;p31"/>
          <p:cNvSpPr txBox="1">
            <a:spLocks noGrp="1"/>
          </p:cNvSpPr>
          <p:nvPr>
            <p:ph type="body" idx="6"/>
          </p:nvPr>
        </p:nvSpPr>
        <p:spPr>
          <a:xfrm>
            <a:off x="4441348" y="4772160"/>
            <a:ext cx="3300336" cy="101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body" idx="7"/>
          </p:nvPr>
        </p:nvSpPr>
        <p:spPr>
          <a:xfrm>
            <a:off x="7973423" y="4195899"/>
            <a:ext cx="32899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1"/>
          <p:cNvSpPr>
            <a:spLocks noGrp="1"/>
          </p:cNvSpPr>
          <p:nvPr>
            <p:ph type="pic" idx="8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121" name="Google Shape;121;p31"/>
          <p:cNvSpPr txBox="1">
            <a:spLocks noGrp="1"/>
          </p:cNvSpPr>
          <p:nvPr>
            <p:ph type="body" idx="9"/>
          </p:nvPr>
        </p:nvSpPr>
        <p:spPr>
          <a:xfrm>
            <a:off x="7973298" y="4772161"/>
            <a:ext cx="3294258" cy="101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31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4" name="Google Shape;124;p3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1"/>
          </p:nvPr>
        </p:nvSpPr>
        <p:spPr>
          <a:xfrm rot="5400000">
            <a:off x="4243108" y="-1233249"/>
            <a:ext cx="3695136" cy="1035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 rot="5400000">
            <a:off x="7405428" y="1929071"/>
            <a:ext cx="5181601" cy="254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body" idx="1"/>
          </p:nvPr>
        </p:nvSpPr>
        <p:spPr>
          <a:xfrm rot="5400000">
            <a:off x="2152346" y="-628953"/>
            <a:ext cx="5181601" cy="765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5" name="Google Shape;135;p33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6" name="Google Shape;136;p3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913795" y="2088319"/>
            <a:ext cx="5106004" cy="370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3403" y="2088319"/>
            <a:ext cx="5094154" cy="370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913795" y="2912232"/>
            <a:ext cx="5107208" cy="287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402003" y="2088320"/>
            <a:ext cx="486555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912232"/>
            <a:ext cx="5095357" cy="287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078064" y="609600"/>
            <a:ext cx="6189492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917228" y="2971800"/>
            <a:ext cx="3932237" cy="281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7424804" y="758881"/>
            <a:ext cx="3255356" cy="4883038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913794" y="2971800"/>
            <a:ext cx="593495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sz="34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dirty="0"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dirty="0"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race/000_General/000_00-Home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plicit.harvard.edu/implicit/demo/selectatest.jsp" TargetMode="External"/><Relationship Id="rId5" Type="http://schemas.openxmlformats.org/officeDocument/2006/relationships/hyperlink" Target="http://www.splcenter.org/index.jsp" TargetMode="External"/><Relationship Id="rId4" Type="http://schemas.openxmlformats.org/officeDocument/2006/relationships/hyperlink" Target="https://understandingrace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"/>
          <p:cNvSpPr txBox="1"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man Old Style"/>
              <a:buNone/>
            </a:pPr>
            <a:r>
              <a:rPr lang="en-US" dirty="0"/>
              <a:t>BEYOND THE TEST: </a:t>
            </a:r>
            <a:r>
              <a:rPr lang="en-US" sz="3200" dirty="0">
                <a:solidFill>
                  <a:srgbClr val="BFBFBF"/>
                </a:solidFill>
              </a:rPr>
              <a:t>CULTURALLY COMPETENT REAL WORLD  BEST PRACTICES IN SCHOOL PSYCHOLOGY</a:t>
            </a:r>
            <a:endParaRPr dirty="0">
              <a:solidFill>
                <a:srgbClr val="BFBFBF"/>
              </a:solidFill>
            </a:endParaRPr>
          </a:p>
        </p:txBody>
      </p:sp>
      <p:sp>
        <p:nvSpPr>
          <p:cNvPr id="142" name="Google Shape;142;p1"/>
          <p:cNvSpPr txBox="1"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By Dr. Joel Bocanegra NCSP</a:t>
            </a:r>
            <a:endParaRPr dirty="0"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Chair SPEL ISU </a:t>
            </a:r>
            <a:endParaRPr dirty="0"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Training Coordinator: </a:t>
            </a:r>
            <a:r>
              <a:rPr lang="en-US" sz="2000" dirty="0"/>
              <a:t>School Psychology program</a:t>
            </a: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000" dirty="0"/>
              <a:t>Bocajoel@isu.edu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MC ASSESSMENT </a:t>
            </a:r>
            <a:endParaRPr dirty="0"/>
          </a:p>
        </p:txBody>
      </p:sp>
      <p:sp>
        <p:nvSpPr>
          <p:cNvPr id="197" name="Google Shape;197;p9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Common best practices: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Good MC competent pre-referral process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With competent and MC knowledgeable people</a:t>
            </a:r>
            <a:endParaRPr dirty="0"/>
          </a:p>
          <a:p>
            <a:pPr marL="16002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/>
              <a:t>Taking into account</a:t>
            </a:r>
            <a:endParaRPr dirty="0"/>
          </a:p>
          <a:p>
            <a:pPr marL="20574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dirty="0"/>
              <a:t>Background</a:t>
            </a:r>
            <a:endParaRPr dirty="0"/>
          </a:p>
          <a:p>
            <a:pPr marL="20574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dirty="0"/>
              <a:t>Language</a:t>
            </a:r>
            <a:endParaRPr dirty="0"/>
          </a:p>
          <a:p>
            <a:pPr marL="20574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dirty="0"/>
              <a:t>Exposure</a:t>
            </a:r>
            <a:endParaRPr dirty="0"/>
          </a:p>
          <a:p>
            <a:pPr marL="20574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dirty="0"/>
              <a:t>Classroom</a:t>
            </a:r>
            <a:endParaRPr dirty="0"/>
          </a:p>
          <a:p>
            <a:pPr marL="20574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dirty="0"/>
              <a:t>Culture</a:t>
            </a:r>
            <a:endParaRPr dirty="0"/>
          </a:p>
          <a:p>
            <a:pPr marL="20574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dirty="0"/>
              <a:t>Etc. 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MC ASSESSMENT </a:t>
            </a:r>
            <a:endParaRPr dirty="0"/>
          </a:p>
        </p:txBody>
      </p:sp>
      <p:sp>
        <p:nvSpPr>
          <p:cNvPr id="204" name="Google Shape;204;p10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Common best practices: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Training in MC Assessment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Understanding of language acquisition process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Cultural differences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Political issues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Zeitgeist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Knowing how to rule-out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Know the instruments and communities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Good people skills and interviewing skills</a:t>
            </a:r>
            <a:endParaRPr dirty="0"/>
          </a:p>
          <a:p>
            <a:pPr marL="1143000" lvl="2" indent="-1270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/>
          </a:p>
          <a:p>
            <a:pPr marL="1143000" lvl="2" indent="-1270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MC ASSESSMENT </a:t>
            </a:r>
            <a:endParaRPr dirty="0"/>
          </a:p>
        </p:txBody>
      </p:sp>
      <p:sp>
        <p:nvSpPr>
          <p:cNvPr id="211" name="Google Shape;211;p11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Common best practices for ELL:</a:t>
            </a:r>
            <a:endParaRPr dirty="0"/>
          </a:p>
          <a:p>
            <a:pPr marL="685800" lvl="1" indent="-23717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Four things to consider:</a:t>
            </a:r>
            <a:endParaRPr dirty="0"/>
          </a:p>
          <a:p>
            <a:pPr marL="1143000" lvl="2" indent="-23621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1) Previous educational context</a:t>
            </a:r>
            <a:endParaRPr dirty="0"/>
          </a:p>
          <a:p>
            <a:pPr marL="1600200" lvl="3" indent="-23526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/>
              <a:t>Quality of language program</a:t>
            </a:r>
            <a:endParaRPr dirty="0"/>
          </a:p>
          <a:p>
            <a:pPr marL="1600200" lvl="3" indent="-23526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/>
              <a:t>CALP in L1</a:t>
            </a:r>
            <a:endParaRPr dirty="0"/>
          </a:p>
          <a:p>
            <a:pPr marL="1143000" lvl="2" indent="-23621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2) Comparing to other ELL students</a:t>
            </a:r>
            <a:endParaRPr dirty="0"/>
          </a:p>
          <a:p>
            <a:pPr marL="1600200" lvl="3" indent="-23526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/>
              <a:t>Can be formal, informal, or both</a:t>
            </a:r>
            <a:endParaRPr dirty="0"/>
          </a:p>
          <a:p>
            <a:pPr marL="1143000" lvl="2" indent="-23621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3) Consistency across formal and informal data</a:t>
            </a:r>
            <a:endParaRPr dirty="0"/>
          </a:p>
          <a:p>
            <a:pPr marL="1143000" lvl="2" indent="-23621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4)ascertaining where the student is along ELL continuum </a:t>
            </a:r>
            <a:endParaRPr dirty="0"/>
          </a:p>
          <a:p>
            <a:pPr marL="1143000" lvl="2" indent="-13461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/>
          </a:p>
          <a:p>
            <a:pPr marL="1143000" lvl="2" indent="-23621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Side note: Accent≠ Fluency</a:t>
            </a:r>
            <a:endParaRPr dirty="0"/>
          </a:p>
          <a:p>
            <a:pPr marL="2057400" lvl="4" indent="-15811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MC ASSESSMENT </a:t>
            </a:r>
            <a:endParaRPr dirty="0"/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My best practices: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Have a thirst for knowledge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Appreciate seek to learn more about cultures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Have a backbone </a:t>
            </a:r>
            <a:endParaRPr dirty="0"/>
          </a:p>
          <a:p>
            <a:pPr marL="16002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/>
              <a:t>But be crafty and know how to navigate environment in order to make long lasting change. 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Go through the scientific process when conducting an evaluation,  ruling out MC/diversity related causes </a:t>
            </a:r>
            <a:endParaRPr dirty="0"/>
          </a:p>
          <a:p>
            <a:pPr marL="16002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/>
              <a:t>Create those hypothesis </a:t>
            </a:r>
            <a:endParaRPr dirty="0"/>
          </a:p>
          <a:p>
            <a:pPr marL="16002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/>
              <a:t>Is this really a within person - disability or a external factor?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Use strength based perspective – leverage whenever possible.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In person interview and observation whenever possible</a:t>
            </a:r>
            <a:endParaRPr dirty="0"/>
          </a:p>
          <a:p>
            <a:pPr marL="685800" lvl="1" indent="-1143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924445" y="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COMMON HURDLES </a:t>
            </a:r>
            <a:endParaRPr dirty="0"/>
          </a:p>
        </p:txBody>
      </p:sp>
      <p:sp>
        <p:nvSpPr>
          <p:cNvPr id="224" name="Google Shape;224;p13"/>
          <p:cNvSpPr txBox="1">
            <a:spLocks noGrp="1"/>
          </p:cNvSpPr>
          <p:nvPr>
            <p:ph type="body" idx="1"/>
          </p:nvPr>
        </p:nvSpPr>
        <p:spPr>
          <a:xfrm>
            <a:off x="913794" y="914401"/>
            <a:ext cx="10644931" cy="5477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(Rigidness) Common/established practice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Resistance to change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Change can be slow –be patient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Get buy-in, build trust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Show success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Educate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(Zeitgeist) Laws, political movements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School being political entities and being impacted by them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Know the laws and zeitgeist.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Be crafty – in a good way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See above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(Stakeholders) Parents/teachers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Build rapport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See above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(Logistics) Time/resources 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Show and document need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See above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(Chaos) Chaos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Try to establish routine and structure 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See above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Identify whether its salvageable, worth going down with the ship, or its time to abandon ship </a:t>
            </a:r>
            <a:endParaRPr dirty="0"/>
          </a:p>
        </p:txBody>
      </p:sp>
      <p:pic>
        <p:nvPicPr>
          <p:cNvPr id="225" name="Google Shape;22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216" y="5227181"/>
            <a:ext cx="1852889" cy="1235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A SCHOOL IS A CRUISE SHIP… CHANGE TAKES TIME. </a:t>
            </a:r>
            <a:endParaRPr dirty="0"/>
          </a:p>
        </p:txBody>
      </p:sp>
      <p:pic>
        <p:nvPicPr>
          <p:cNvPr id="231" name="Google Shape;231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18379" y="2095500"/>
            <a:ext cx="5545716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QA</a:t>
            </a:r>
            <a:endParaRPr dirty="0"/>
          </a:p>
        </p:txBody>
      </p:sp>
      <p:sp>
        <p:nvSpPr>
          <p:cNvPr id="237" name="Google Shape;237;p15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69ae7b8b87_0_0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900" cy="132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Resources</a:t>
            </a:r>
            <a:endParaRPr dirty="0"/>
          </a:p>
        </p:txBody>
      </p:sp>
      <p:sp>
        <p:nvSpPr>
          <p:cNvPr id="244" name="Google Shape;244;g269ae7b8b87_0_0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900" cy="369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Here are some of my resources but I can provide more specific resources in interested. </a:t>
            </a: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textbooks</a:t>
            </a: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Rhodes, R. L., Ochea, S. H., &amp; Ortiz, S. O. (2005). </a:t>
            </a:r>
            <a:r>
              <a:rPr lang="en-US" sz="110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Assessing culturally and linguistically diverse students: A practical guide. </a:t>
            </a:r>
            <a:r>
              <a:rPr lang="en-US" sz="1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NY: The Guilford Press.</a:t>
            </a:r>
            <a:endParaRPr sz="11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Balls, P., Marin, G., &amp; Chun, K. M. (2018). </a:t>
            </a:r>
            <a:r>
              <a:rPr lang="en-US" sz="110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Multicultural Psychology. </a:t>
            </a:r>
            <a:r>
              <a:rPr lang="en-US" sz="1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100" baseline="30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lang="en-US" sz="1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Rowan &amp; Littlefield. </a:t>
            </a:r>
          </a:p>
          <a:p>
            <a:pPr indent="0">
              <a:lnSpc>
                <a:spcPct val="115000"/>
              </a:lnSpc>
              <a:spcBef>
                <a:spcPts val="1200"/>
              </a:spcBef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-------------------------------------------------------</a:t>
            </a:r>
          </a:p>
          <a:p>
            <a:pPr indent="0">
              <a:lnSpc>
                <a:spcPct val="115000"/>
              </a:lnSpc>
              <a:spcBef>
                <a:spcPts val="1200"/>
              </a:spcBef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Suzuki, L. A. &amp; Ponterotto, J. G. (2008).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Handbook of multicultural assessment: Clinical, psychological, and educational application.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San Francisco, CA: Jossey-Bass.</a:t>
            </a:r>
          </a:p>
          <a:p>
            <a:pPr indent="0">
              <a:lnSpc>
                <a:spcPct val="115000"/>
              </a:lnSpc>
              <a:spcBef>
                <a:spcPts val="1200"/>
              </a:spcBef>
              <a:buNone/>
            </a:pPr>
            <a:r>
              <a:rPr lang="en-US" sz="13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Lopez, E. Nahari, S., &amp; Proctor, S.  (2017). </a:t>
            </a:r>
            <a:r>
              <a:rPr lang="en-US" sz="13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Handbook of Multicultural School Psychology: An Interdisciplinary Perspective</a:t>
            </a:r>
            <a:endParaRPr lang="en-US" sz="1300" dirty="0">
              <a:solidFill>
                <a:schemeClr val="bg1"/>
              </a:solidFill>
              <a:effectLst/>
              <a:latin typeface="Times" panose="02020603050405020304" pitchFamily="18" charset="0"/>
              <a:ea typeface="Times" panose="02020603050405020304" pitchFamily="18" charset="0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reading from Best Practice Books</a:t>
            </a:r>
            <a:endParaRPr sz="11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http://www.pbs.org/race/000_General/000_00-Home.htm</a:t>
            </a:r>
            <a:endParaRPr sz="1100" dirty="0"/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https://understandingrace.org/</a:t>
            </a:r>
            <a:endParaRPr lang="en-US" sz="11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hlinkClick r:id="rId5"/>
              </a:rPr>
              <a:t>http://www.splcenter.org/index.jsp</a:t>
            </a:r>
            <a:endParaRPr lang="en-US" sz="11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" panose="02020603050405020304" pitchFamily="18" charset="0"/>
            </a:endParaRPr>
          </a:p>
          <a:p>
            <a:pPr marL="0" indent="457200">
              <a:lnSpc>
                <a:spcPct val="115000"/>
              </a:lnSpc>
              <a:spcBef>
                <a:spcPts val="1200"/>
              </a:spcBef>
              <a:buNone/>
            </a:pPr>
            <a:r>
              <a:rPr lang="en-US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hlinkClick r:id="rId6"/>
              </a:rPr>
              <a:t>https://implicit.harvard.edu/implicit/demo/selectatest.jsp</a:t>
            </a:r>
            <a:r>
              <a:rPr lang="en-US" sz="11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endParaRPr lang="en-US" sz="1100" dirty="0">
              <a:effectLst/>
              <a:latin typeface="Times" panose="02020603050405020304" pitchFamily="18" charset="0"/>
              <a:ea typeface="Times" panose="02020603050405020304" pitchFamily="18" charset="0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TODAY </a:t>
            </a:r>
            <a:endParaRPr dirty="0"/>
          </a:p>
        </p:txBody>
      </p:sp>
      <p:sp>
        <p:nvSpPr>
          <p:cNvPr id="148" name="Google Shape;148;p2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Agenda: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A little about me… Some buy-in maybe?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What is diversity/multiculturalism?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Some best practices in MC assessment?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Common obstacles?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QA?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¿VANITY SECTION</a:t>
            </a:r>
            <a:br>
              <a:rPr lang="en-US" dirty="0"/>
            </a:br>
            <a:r>
              <a:rPr lang="en-US" dirty="0"/>
              <a:t>or buy-in?</a:t>
            </a:r>
            <a:endParaRPr dirty="0"/>
          </a:p>
        </p:txBody>
      </p:sp>
      <p:sp>
        <p:nvSpPr>
          <p:cNvPr id="154" name="Google Shape;154;p3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4022189" cy="415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Born in PR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Bilingual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Military Brat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Lived throughout the US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Graduated PHD from UWM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Research area is MC, Diversity, system change, etc.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Teach MC and clinical courses, among others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Professor at ISU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  <a:p>
            <a:pPr marL="228600" lvl="0" indent="-1111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</p:txBody>
      </p:sp>
      <p:pic>
        <p:nvPicPr>
          <p:cNvPr id="155" name="Google Shape;15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0109" y="186430"/>
            <a:ext cx="3290633" cy="27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 txBox="1"/>
          <p:nvPr/>
        </p:nvSpPr>
        <p:spPr>
          <a:xfrm>
            <a:off x="5327476" y="2537923"/>
            <a:ext cx="4482349" cy="415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Licensed Psychologist</a:t>
            </a:r>
            <a:endParaRPr dirty="0"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Certified school psychologist</a:t>
            </a:r>
            <a:endParaRPr dirty="0"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Have consulted and worked internationally </a:t>
            </a:r>
            <a:endParaRPr dirty="0"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Owner and director of:</a:t>
            </a:r>
            <a:endParaRPr dirty="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small clinic (BPEAS PLLC)</a:t>
            </a:r>
            <a:endParaRPr dirty="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consulting training organization (Training Performance Institute)</a:t>
            </a:r>
            <a:endParaRPr dirty="0"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Experience working in: </a:t>
            </a:r>
            <a:endParaRPr dirty="0"/>
          </a:p>
          <a:p>
            <a:pPr marL="6858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urban, rural, reservation, immersion, bilingual, and international schools </a:t>
            </a:r>
            <a:endParaRPr dirty="0"/>
          </a:p>
          <a:p>
            <a:pPr marL="228600" marR="0" lvl="0" indent="-1111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CHALLENGE</a:t>
            </a:r>
            <a:endParaRPr dirty="0"/>
          </a:p>
        </p:txBody>
      </p:sp>
      <p:sp>
        <p:nvSpPr>
          <p:cNvPr id="162" name="Google Shape;162;p4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But I challenge everyone in this room to truly reflect upon what is diversity and why does it matter to me.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And what am I willing to do to support and/or fight for it. 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WHAT IS DIVERSITY?</a:t>
            </a:r>
            <a:endParaRPr dirty="0"/>
          </a:p>
        </p:txBody>
      </p:sp>
      <p:pic>
        <p:nvPicPr>
          <p:cNvPr id="168" name="Google Shape;16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06171" y="2095500"/>
            <a:ext cx="6570133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5"/>
          <p:cNvSpPr txBox="1"/>
          <p:nvPr/>
        </p:nvSpPr>
        <p:spPr>
          <a:xfrm>
            <a:off x="4214191" y="6083612"/>
            <a:ext cx="30082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The Power of </a:t>
            </a:r>
            <a:r>
              <a:rPr lang="en-US" sz="1800" b="0" i="1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US</a:t>
            </a: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913795" y="238539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DEFINITIONS</a:t>
            </a:r>
            <a:endParaRPr dirty="0"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1"/>
          </p:nvPr>
        </p:nvSpPr>
        <p:spPr>
          <a:xfrm>
            <a:off x="529482" y="1300934"/>
            <a:ext cx="5182205" cy="280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“the condition of having or being composed of differing elements </a:t>
            </a:r>
            <a:r>
              <a:rPr lang="en-US" b="1" dirty="0"/>
              <a:t>: </a:t>
            </a:r>
            <a:r>
              <a:rPr lang="en-US" dirty="0"/>
              <a:t>VARIETY. </a:t>
            </a:r>
            <a:r>
              <a:rPr lang="en-US" i="1" dirty="0"/>
              <a:t>Especially</a:t>
            </a:r>
            <a:r>
              <a:rPr lang="en-US" dirty="0"/>
              <a:t> </a:t>
            </a:r>
            <a:r>
              <a:rPr lang="en-US" b="1" dirty="0"/>
              <a:t>: </a:t>
            </a:r>
            <a:r>
              <a:rPr lang="en-US" dirty="0"/>
              <a:t>the inclusion of different types of people (such as people of different races or cultures) in a group or organization” (Merriam-Webster, 2020) </a:t>
            </a:r>
            <a:endParaRPr dirty="0"/>
          </a:p>
        </p:txBody>
      </p:sp>
      <p:sp>
        <p:nvSpPr>
          <p:cNvPr id="176" name="Google Shape;176;p6"/>
          <p:cNvSpPr txBox="1"/>
          <p:nvPr/>
        </p:nvSpPr>
        <p:spPr>
          <a:xfrm>
            <a:off x="7394713" y="3429000"/>
            <a:ext cx="315401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“Diversity refers to the mixture of differences and similarities that can exist among a combination of individuals (Thomas, 1999)” – APA, 2020- Diversity Handbook. </a:t>
            </a:r>
            <a:endParaRPr dirty="0"/>
          </a:p>
        </p:txBody>
      </p:sp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2676" y="901699"/>
            <a:ext cx="3212870" cy="2395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TO ME…. </a:t>
            </a:r>
            <a:br>
              <a:rPr lang="en-US" dirty="0"/>
            </a:br>
            <a:r>
              <a:rPr lang="en-US" dirty="0"/>
              <a:t>DIVERSITY AND MC IS ABOUT OUTCOMES  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Its about allowing people to flourish… regardless of their differences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Its about providing fertile ground where roots can take hold and our seeds of knowledge and excellence can shoot for the sky in the hopes of a better tomorrow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Its about doing no </a:t>
            </a:r>
            <a:r>
              <a:rPr lang="en-US" sz="3600" dirty="0"/>
              <a:t>Harm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IN REAL WORLD PRACTICE … AND TRAINING. </a:t>
            </a:r>
            <a:endParaRPr dirty="0"/>
          </a:p>
        </p:txBody>
      </p:sp>
      <p:sp>
        <p:nvSpPr>
          <p:cNvPr id="190" name="Google Shape;190;p8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There is often an intersection and/or conflict.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/>
              <a:t>Between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Legal Practice 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Best Practice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Ethical Practice </a:t>
            </a:r>
            <a:endParaRPr dirty="0"/>
          </a:p>
          <a:p>
            <a:pPr marL="11430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dirty="0"/>
              <a:t>Common Practice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B139B-7B6A-4115-8DC6-E318164E8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202" y="4240789"/>
            <a:ext cx="2565832" cy="17105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689C-7DD2-4DA5-BFE1-CDACCD28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Components of MC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E4CEC-4D0D-424C-9F8D-795BCD3C1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an exhaustive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AE762-6220-44FE-BDDB-395E3835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0497">
            <a:off x="6724280" y="2326875"/>
            <a:ext cx="4762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60304"/>
      </p:ext>
    </p:extLst>
  </p:cSld>
  <p:clrMapOvr>
    <a:masterClrMapping/>
  </p:clrMapOvr>
</p:sld>
</file>

<file path=ppt/theme/theme1.xml><?xml version="1.0" encoding="utf-8"?>
<a:theme xmlns:a="http://schemas.openxmlformats.org/drawingml/2006/main" name="Damask">
  <a:themeElements>
    <a:clrScheme name="Damask">
      <a:dk1>
        <a:srgbClr val="000000"/>
      </a:dk1>
      <a:lt1>
        <a:srgbClr val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1054</Words>
  <Application>Microsoft Office PowerPoint</Application>
  <PresentationFormat>Widescreen</PresentationFormat>
  <Paragraphs>146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Bookman Old Style</vt:lpstr>
      <vt:lpstr>Calibri</vt:lpstr>
      <vt:lpstr>Rockwell</vt:lpstr>
      <vt:lpstr>Times</vt:lpstr>
      <vt:lpstr>Times New Roman</vt:lpstr>
      <vt:lpstr>Damask</vt:lpstr>
      <vt:lpstr>BEYOND THE TEST: CULTURALLY COMPETENT REAL WORLD  BEST PRACTICES IN SCHOOL PSYCHOLOGY</vt:lpstr>
      <vt:lpstr>TODAY </vt:lpstr>
      <vt:lpstr>¿VANITY SECTION or buy-in?</vt:lpstr>
      <vt:lpstr>CHALLENGE</vt:lpstr>
      <vt:lpstr>WHAT IS DIVERSITY?</vt:lpstr>
      <vt:lpstr>DEFINITIONS</vt:lpstr>
      <vt:lpstr>TO ME….  DIVERSITY AND MC IS ABOUT OUTCOMES  </vt:lpstr>
      <vt:lpstr>IN REAL WORLD PRACTICE … AND TRAINING. </vt:lpstr>
      <vt:lpstr>Common Components of MC</vt:lpstr>
      <vt:lpstr>MC ASSESSMENT </vt:lpstr>
      <vt:lpstr>MC ASSESSMENT </vt:lpstr>
      <vt:lpstr>MC ASSESSMENT </vt:lpstr>
      <vt:lpstr>MC ASSESSMENT </vt:lpstr>
      <vt:lpstr>COMMON HURDLES </vt:lpstr>
      <vt:lpstr>A SCHOOL IS A CRUISE SHIP… CHANGE TAKES TIME. </vt:lpstr>
      <vt:lpstr>QA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TEST: CULTURALLY COMPETENT REAL WORLD  BEST PRACTICES IN SCHOOL PSYCHOLOGY</dc:title>
  <dc:creator>Windows User</dc:creator>
  <cp:lastModifiedBy>Joel Bocanegra</cp:lastModifiedBy>
  <cp:revision>7</cp:revision>
  <dcterms:created xsi:type="dcterms:W3CDTF">2015-01-30T16:18:29Z</dcterms:created>
  <dcterms:modified xsi:type="dcterms:W3CDTF">2024-02-21T22:21:48Z</dcterms:modified>
</cp:coreProperties>
</file>